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Lst>
  <p:sldSz cx="10160000" cy="7620000"/>
  <p:notesSz cx="10160000" cy="7620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356"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62476" y="2362200"/>
            <a:ext cx="8641398" cy="160020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24952" y="4267200"/>
            <a:ext cx="7116445" cy="1905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160000" cy="7620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486"/>
            <a:ext cx="10160507" cy="1141730"/>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4889741" y="0"/>
            <a:ext cx="5270258" cy="667231"/>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0" y="0"/>
            <a:ext cx="10100953" cy="1134237"/>
          </a:xfrm>
          <a:prstGeom prst="rect">
            <a:avLst/>
          </a:prstGeom>
          <a:blipFill>
            <a:blip r:embed="rId5" cstate="print"/>
            <a:stretch>
              <a:fillRect/>
            </a:stretch>
          </a:blipFill>
        </p:spPr>
        <p:txBody>
          <a:bodyPr wrap="square" lIns="0" tIns="0" rIns="0" bIns="0" rtlCol="0"/>
          <a:lstStyle/>
          <a:p>
            <a:endParaRPr/>
          </a:p>
        </p:txBody>
      </p:sp>
      <p:sp>
        <p:nvSpPr>
          <p:cNvPr id="20" name="bg object 20"/>
          <p:cNvSpPr/>
          <p:nvPr/>
        </p:nvSpPr>
        <p:spPr>
          <a:xfrm>
            <a:off x="-556" y="57658"/>
            <a:ext cx="10161318" cy="1003553"/>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900" b="1" i="0">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bg1"/>
                </a:solidFill>
                <a:latin typeface="Georgia"/>
                <a:cs typeface="Georgia"/>
              </a:defRPr>
            </a:lvl1pPr>
          </a:lstStyle>
          <a:p>
            <a:endParaRPr/>
          </a:p>
        </p:txBody>
      </p:sp>
      <p:sp>
        <p:nvSpPr>
          <p:cNvPr id="3" name="Holder 3"/>
          <p:cNvSpPr>
            <a:spLocks noGrp="1"/>
          </p:cNvSpPr>
          <p:nvPr>
            <p:ph sz="half" idx="2"/>
          </p:nvPr>
        </p:nvSpPr>
        <p:spPr>
          <a:xfrm>
            <a:off x="508317" y="1752600"/>
            <a:ext cx="4422362" cy="50292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235670" y="1752600"/>
            <a:ext cx="4422362" cy="50292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160000" cy="7620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486"/>
            <a:ext cx="10160507" cy="1141730"/>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4889741" y="0"/>
            <a:ext cx="5270258" cy="667231"/>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0" y="0"/>
            <a:ext cx="10100953" cy="1134237"/>
          </a:xfrm>
          <a:prstGeom prst="rect">
            <a:avLst/>
          </a:prstGeom>
          <a:blipFill>
            <a:blip r:embed="rId5" cstate="print"/>
            <a:stretch>
              <a:fillRect/>
            </a:stretch>
          </a:blipFill>
        </p:spPr>
        <p:txBody>
          <a:bodyPr wrap="square" lIns="0" tIns="0" rIns="0" bIns="0" rtlCol="0"/>
          <a:lstStyle/>
          <a:p>
            <a:endParaRPr/>
          </a:p>
        </p:txBody>
      </p:sp>
      <p:sp>
        <p:nvSpPr>
          <p:cNvPr id="20" name="bg object 20"/>
          <p:cNvSpPr/>
          <p:nvPr/>
        </p:nvSpPr>
        <p:spPr>
          <a:xfrm>
            <a:off x="-556" y="57658"/>
            <a:ext cx="10161318" cy="1003553"/>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8075" y="426795"/>
            <a:ext cx="8950198" cy="1308100"/>
          </a:xfrm>
          <a:prstGeom prst="rect">
            <a:avLst/>
          </a:prstGeom>
        </p:spPr>
        <p:txBody>
          <a:bodyPr wrap="square" lIns="0" tIns="0" rIns="0" bIns="0">
            <a:spAutoFit/>
          </a:bodyPr>
          <a:lstStyle>
            <a:lvl1pPr>
              <a:defRPr sz="2900" b="1" i="0">
                <a:solidFill>
                  <a:schemeClr val="bg1"/>
                </a:solidFill>
                <a:latin typeface="Georgia"/>
                <a:cs typeface="Georgia"/>
              </a:defRPr>
            </a:lvl1pPr>
          </a:lstStyle>
          <a:p>
            <a:endParaRPr/>
          </a:p>
        </p:txBody>
      </p:sp>
      <p:sp>
        <p:nvSpPr>
          <p:cNvPr id="3" name="Holder 3"/>
          <p:cNvSpPr>
            <a:spLocks noGrp="1"/>
          </p:cNvSpPr>
          <p:nvPr>
            <p:ph type="body" idx="1"/>
          </p:nvPr>
        </p:nvSpPr>
        <p:spPr>
          <a:xfrm>
            <a:off x="617347" y="2031873"/>
            <a:ext cx="8931655" cy="3866515"/>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456559" y="7086600"/>
            <a:ext cx="3253232" cy="381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8317" y="7086600"/>
            <a:ext cx="2338260" cy="381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10/25/2020</a:t>
            </a:fld>
            <a:endParaRPr lang="en-US"/>
          </a:p>
        </p:txBody>
      </p:sp>
      <p:sp>
        <p:nvSpPr>
          <p:cNvPr id="6" name="Holder 6"/>
          <p:cNvSpPr>
            <a:spLocks noGrp="1"/>
          </p:cNvSpPr>
          <p:nvPr>
            <p:ph type="sldNum" sz="quarter" idx="7"/>
          </p:nvPr>
        </p:nvSpPr>
        <p:spPr>
          <a:xfrm>
            <a:off x="7319772" y="7086600"/>
            <a:ext cx="2338260" cy="381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2.png"/><Relationship Id="rId7"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56" y="0"/>
            <a:ext cx="10161905" cy="7620000"/>
            <a:chOff x="-556" y="0"/>
            <a:chExt cx="10161905" cy="7620000"/>
          </a:xfrm>
        </p:grpSpPr>
        <p:sp>
          <p:nvSpPr>
            <p:cNvPr id="3" name="object 3"/>
            <p:cNvSpPr/>
            <p:nvPr/>
          </p:nvSpPr>
          <p:spPr>
            <a:xfrm>
              <a:off x="0" y="0"/>
              <a:ext cx="10160000" cy="7620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86"/>
              <a:ext cx="10160507" cy="114173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89741" y="0"/>
              <a:ext cx="5270258" cy="66723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10100953" cy="113423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56" y="57658"/>
              <a:ext cx="10161318" cy="100355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65810" y="1546351"/>
            <a:ext cx="8914130" cy="4391587"/>
          </a:xfrm>
          <a:prstGeom prst="rect">
            <a:avLst/>
          </a:prstGeom>
        </p:spPr>
        <p:txBody>
          <a:bodyPr vert="horz" wrap="square" lIns="0" tIns="13335" rIns="0" bIns="0" rtlCol="0">
            <a:spAutoFit/>
          </a:bodyPr>
          <a:lstStyle/>
          <a:p>
            <a:pPr marR="5080" algn="r">
              <a:lnSpc>
                <a:spcPct val="100000"/>
              </a:lnSpc>
              <a:spcBef>
                <a:spcPts val="105"/>
              </a:spcBef>
            </a:pPr>
            <a:r>
              <a:rPr sz="5600" b="1" dirty="0">
                <a:solidFill>
                  <a:srgbClr val="0083B7"/>
                </a:solidFill>
                <a:latin typeface="Times New Roman"/>
                <a:cs typeface="Times New Roman"/>
              </a:rPr>
              <a:t>AN</a:t>
            </a:r>
            <a:r>
              <a:rPr sz="5600" b="1" spc="-75" dirty="0">
                <a:solidFill>
                  <a:srgbClr val="0083B7"/>
                </a:solidFill>
                <a:latin typeface="Times New Roman"/>
                <a:cs typeface="Times New Roman"/>
              </a:rPr>
              <a:t> </a:t>
            </a:r>
            <a:r>
              <a:rPr sz="5600" b="1" spc="-215" dirty="0">
                <a:solidFill>
                  <a:srgbClr val="0083B7"/>
                </a:solidFill>
                <a:latin typeface="Times New Roman"/>
                <a:cs typeface="Times New Roman"/>
              </a:rPr>
              <a:t>ELEMENTARY</a:t>
            </a:r>
            <a:endParaRPr sz="5600" dirty="0">
              <a:latin typeface="Times New Roman"/>
              <a:cs typeface="Times New Roman"/>
            </a:endParaRPr>
          </a:p>
          <a:p>
            <a:pPr marL="515620" marR="81915" indent="5456555" algn="r">
              <a:lnSpc>
                <a:spcPts val="6909"/>
              </a:lnSpc>
              <a:spcBef>
                <a:spcPts val="70"/>
              </a:spcBef>
            </a:pPr>
            <a:r>
              <a:rPr sz="5600" b="1" spc="-135" dirty="0">
                <a:solidFill>
                  <a:srgbClr val="0083B7"/>
                </a:solidFill>
                <a:latin typeface="Times New Roman"/>
                <a:cs typeface="Times New Roman"/>
              </a:rPr>
              <a:t>S</a:t>
            </a:r>
            <a:r>
              <a:rPr sz="5600" b="1" spc="-160" dirty="0">
                <a:solidFill>
                  <a:srgbClr val="0083B7"/>
                </a:solidFill>
                <a:latin typeface="Times New Roman"/>
                <a:cs typeface="Times New Roman"/>
              </a:rPr>
              <a:t>C</a:t>
            </a:r>
            <a:r>
              <a:rPr sz="5600" b="1" spc="-310" dirty="0">
                <a:solidFill>
                  <a:srgbClr val="0083B7"/>
                </a:solidFill>
                <a:latin typeface="Times New Roman"/>
                <a:cs typeface="Times New Roman"/>
              </a:rPr>
              <a:t>H</a:t>
            </a:r>
            <a:r>
              <a:rPr sz="5600" b="1" spc="-295" dirty="0">
                <a:solidFill>
                  <a:srgbClr val="0083B7"/>
                </a:solidFill>
                <a:latin typeface="Times New Roman"/>
                <a:cs typeface="Times New Roman"/>
              </a:rPr>
              <a:t>O</a:t>
            </a:r>
            <a:r>
              <a:rPr sz="5600" b="1" spc="-210" dirty="0">
                <a:solidFill>
                  <a:srgbClr val="0083B7"/>
                </a:solidFill>
                <a:latin typeface="Times New Roman"/>
                <a:cs typeface="Times New Roman"/>
              </a:rPr>
              <a:t>OL  </a:t>
            </a:r>
            <a:r>
              <a:rPr sz="5600" b="1" spc="-204" dirty="0">
                <a:solidFill>
                  <a:srgbClr val="0083B7"/>
                </a:solidFill>
                <a:latin typeface="Times New Roman"/>
                <a:cs typeface="Times New Roman"/>
              </a:rPr>
              <a:t>CLASSROOM </a:t>
            </a:r>
            <a:r>
              <a:rPr sz="5600" b="1" spc="-155" dirty="0">
                <a:solidFill>
                  <a:srgbClr val="0083B7"/>
                </a:solidFill>
                <a:latin typeface="Times New Roman"/>
                <a:cs typeface="Times New Roman"/>
              </a:rPr>
              <a:t>IN </a:t>
            </a:r>
            <a:r>
              <a:rPr sz="5600" b="1" dirty="0">
                <a:solidFill>
                  <a:srgbClr val="0083B7"/>
                </a:solidFill>
                <a:latin typeface="Times New Roman"/>
                <a:cs typeface="Times New Roman"/>
              </a:rPr>
              <a:t>A</a:t>
            </a:r>
            <a:r>
              <a:rPr sz="5600" b="1" spc="235" dirty="0">
                <a:solidFill>
                  <a:srgbClr val="0083B7"/>
                </a:solidFill>
                <a:latin typeface="Times New Roman"/>
                <a:cs typeface="Times New Roman"/>
              </a:rPr>
              <a:t> </a:t>
            </a:r>
            <a:r>
              <a:rPr sz="5600" b="1" spc="-150" dirty="0">
                <a:solidFill>
                  <a:srgbClr val="0083B7"/>
                </a:solidFill>
                <a:latin typeface="Times New Roman"/>
                <a:cs typeface="Times New Roman"/>
              </a:rPr>
              <a:t>SLUM</a:t>
            </a:r>
            <a:endParaRPr sz="5600" dirty="0">
              <a:latin typeface="Times New Roman"/>
              <a:cs typeface="Times New Roman"/>
            </a:endParaRPr>
          </a:p>
          <a:p>
            <a:pPr marL="3030220">
              <a:lnSpc>
                <a:spcPct val="100000"/>
              </a:lnSpc>
              <a:spcBef>
                <a:spcPts val="225"/>
              </a:spcBef>
            </a:pPr>
            <a:r>
              <a:rPr sz="5600" b="1" dirty="0">
                <a:solidFill>
                  <a:srgbClr val="0083B7"/>
                </a:solidFill>
                <a:latin typeface="Carlito"/>
                <a:cs typeface="Carlito"/>
              </a:rPr>
              <a:t>- </a:t>
            </a:r>
            <a:r>
              <a:rPr sz="5600" spc="-10" dirty="0">
                <a:solidFill>
                  <a:srgbClr val="0083B7"/>
                </a:solidFill>
                <a:latin typeface="Carlito"/>
                <a:cs typeface="Carlito"/>
              </a:rPr>
              <a:t>STEPHEN</a:t>
            </a:r>
            <a:r>
              <a:rPr sz="5600" spc="-120" dirty="0">
                <a:solidFill>
                  <a:srgbClr val="0083B7"/>
                </a:solidFill>
                <a:latin typeface="Carlito"/>
                <a:cs typeface="Carlito"/>
              </a:rPr>
              <a:t> </a:t>
            </a:r>
            <a:r>
              <a:rPr sz="5600" spc="-5" dirty="0">
                <a:solidFill>
                  <a:srgbClr val="0083B7"/>
                </a:solidFill>
                <a:latin typeface="Carlito"/>
                <a:cs typeface="Carlito"/>
              </a:rPr>
              <a:t>SPENDER</a:t>
            </a:r>
            <a:endParaRPr sz="5600" dirty="0">
              <a:latin typeface="Carlito"/>
              <a:cs typeface="Carlito"/>
            </a:endParaRPr>
          </a:p>
          <a:p>
            <a:pPr>
              <a:lnSpc>
                <a:spcPct val="100000"/>
              </a:lnSpc>
              <a:spcBef>
                <a:spcPts val="5"/>
              </a:spcBef>
            </a:pPr>
            <a:endParaRPr sz="5500" dirty="0">
              <a:latin typeface="Carlito"/>
              <a:cs typeface="Carl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56" y="0"/>
            <a:ext cx="10161905" cy="7620000"/>
            <a:chOff x="-556" y="0"/>
            <a:chExt cx="10161905" cy="7620000"/>
          </a:xfrm>
        </p:grpSpPr>
        <p:sp>
          <p:nvSpPr>
            <p:cNvPr id="3" name="object 3"/>
            <p:cNvSpPr/>
            <p:nvPr/>
          </p:nvSpPr>
          <p:spPr>
            <a:xfrm>
              <a:off x="0" y="0"/>
              <a:ext cx="10160000" cy="7619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6" y="0"/>
              <a:ext cx="10161318" cy="1142216"/>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495401" y="264921"/>
            <a:ext cx="4162425" cy="2785110"/>
          </a:xfrm>
          <a:prstGeom prst="rect">
            <a:avLst/>
          </a:prstGeom>
        </p:spPr>
        <p:txBody>
          <a:bodyPr vert="horz" wrap="square" lIns="0" tIns="32384" rIns="0" bIns="0" rtlCol="0">
            <a:spAutoFit/>
          </a:bodyPr>
          <a:lstStyle/>
          <a:p>
            <a:pPr marL="12700" marR="168275" algn="just">
              <a:lnSpc>
                <a:spcPct val="95200"/>
              </a:lnSpc>
              <a:spcBef>
                <a:spcPts val="254"/>
              </a:spcBef>
            </a:pPr>
            <a:r>
              <a:rPr sz="2700" b="1" spc="-5" dirty="0">
                <a:solidFill>
                  <a:srgbClr val="FFFFFF"/>
                </a:solidFill>
                <a:latin typeface="Georgia"/>
                <a:cs typeface="Georgia"/>
              </a:rPr>
              <a:t>Surely, </a:t>
            </a:r>
            <a:r>
              <a:rPr sz="2700" b="1" dirty="0">
                <a:solidFill>
                  <a:srgbClr val="FFFFFF"/>
                </a:solidFill>
                <a:latin typeface="Georgia"/>
                <a:cs typeface="Georgia"/>
              </a:rPr>
              <a:t>Shakespeare</a:t>
            </a:r>
            <a:r>
              <a:rPr sz="2700" b="1" spc="-75" dirty="0">
                <a:solidFill>
                  <a:srgbClr val="FFFFFF"/>
                </a:solidFill>
                <a:latin typeface="Georgia"/>
                <a:cs typeface="Georgia"/>
              </a:rPr>
              <a:t> </a:t>
            </a:r>
            <a:r>
              <a:rPr sz="2700" b="1" dirty="0">
                <a:solidFill>
                  <a:srgbClr val="FFFFFF"/>
                </a:solidFill>
                <a:latin typeface="Georgia"/>
                <a:cs typeface="Georgia"/>
              </a:rPr>
              <a:t>is  </a:t>
            </a:r>
            <a:r>
              <a:rPr sz="2700" b="1" spc="-5" dirty="0">
                <a:solidFill>
                  <a:srgbClr val="FFFFFF"/>
                </a:solidFill>
                <a:latin typeface="Georgia"/>
                <a:cs typeface="Georgia"/>
              </a:rPr>
              <a:t>wicked, </a:t>
            </a:r>
            <a:r>
              <a:rPr sz="2700" b="1" dirty="0">
                <a:solidFill>
                  <a:srgbClr val="FFFFFF"/>
                </a:solidFill>
                <a:latin typeface="Georgia"/>
                <a:cs typeface="Georgia"/>
              </a:rPr>
              <a:t>and </a:t>
            </a:r>
            <a:r>
              <a:rPr sz="2700" b="1" spc="-5" dirty="0">
                <a:solidFill>
                  <a:srgbClr val="FFFFFF"/>
                </a:solidFill>
                <a:latin typeface="Georgia"/>
                <a:cs typeface="Georgia"/>
              </a:rPr>
              <a:t>the </a:t>
            </a:r>
            <a:r>
              <a:rPr sz="2700" b="1" dirty="0">
                <a:solidFill>
                  <a:srgbClr val="FFFFFF"/>
                </a:solidFill>
                <a:latin typeface="Georgia"/>
                <a:cs typeface="Georgia"/>
              </a:rPr>
              <a:t>map a  </a:t>
            </a:r>
            <a:r>
              <a:rPr sz="2700" b="1" spc="-5" dirty="0">
                <a:solidFill>
                  <a:srgbClr val="FFFFFF"/>
                </a:solidFill>
                <a:latin typeface="Georgia"/>
                <a:cs typeface="Georgia"/>
              </a:rPr>
              <a:t>bad</a:t>
            </a:r>
            <a:r>
              <a:rPr sz="2700" b="1" spc="-25" dirty="0">
                <a:solidFill>
                  <a:srgbClr val="FFFFFF"/>
                </a:solidFill>
                <a:latin typeface="Georgia"/>
                <a:cs typeface="Georgia"/>
              </a:rPr>
              <a:t> </a:t>
            </a:r>
            <a:r>
              <a:rPr sz="2700" b="1" spc="-5" dirty="0">
                <a:solidFill>
                  <a:srgbClr val="FFFFFF"/>
                </a:solidFill>
                <a:latin typeface="Georgia"/>
                <a:cs typeface="Georgia"/>
              </a:rPr>
              <a:t>example</a:t>
            </a:r>
            <a:endParaRPr sz="2700">
              <a:latin typeface="Georgia"/>
              <a:cs typeface="Georgia"/>
            </a:endParaRPr>
          </a:p>
          <a:p>
            <a:pPr>
              <a:lnSpc>
                <a:spcPct val="100000"/>
              </a:lnSpc>
              <a:spcBef>
                <a:spcPts val="15"/>
              </a:spcBef>
            </a:pPr>
            <a:endParaRPr sz="2750">
              <a:latin typeface="Georgia"/>
              <a:cs typeface="Georgia"/>
            </a:endParaRPr>
          </a:p>
          <a:p>
            <a:pPr marL="12700" marR="5080">
              <a:lnSpc>
                <a:spcPts val="3080"/>
              </a:lnSpc>
            </a:pPr>
            <a:r>
              <a:rPr sz="2700" b="1" spc="-5" dirty="0">
                <a:solidFill>
                  <a:srgbClr val="FFFFFF"/>
                </a:solidFill>
                <a:latin typeface="Georgia"/>
                <a:cs typeface="Georgia"/>
              </a:rPr>
              <a:t>With </a:t>
            </a:r>
            <a:r>
              <a:rPr sz="2700" b="1" dirty="0">
                <a:solidFill>
                  <a:srgbClr val="FFFFFF"/>
                </a:solidFill>
                <a:latin typeface="Georgia"/>
                <a:cs typeface="Georgia"/>
              </a:rPr>
              <a:t>ships and sun</a:t>
            </a:r>
            <a:r>
              <a:rPr sz="2700" b="1" spc="-114" dirty="0">
                <a:solidFill>
                  <a:srgbClr val="FFFFFF"/>
                </a:solidFill>
                <a:latin typeface="Georgia"/>
                <a:cs typeface="Georgia"/>
              </a:rPr>
              <a:t> </a:t>
            </a:r>
            <a:r>
              <a:rPr sz="2700" b="1" dirty="0">
                <a:solidFill>
                  <a:srgbClr val="FFFFFF"/>
                </a:solidFill>
                <a:latin typeface="Georgia"/>
                <a:cs typeface="Georgia"/>
              </a:rPr>
              <a:t>and  </a:t>
            </a:r>
            <a:r>
              <a:rPr sz="2700" b="1" spc="-5" dirty="0">
                <a:solidFill>
                  <a:srgbClr val="FFFFFF"/>
                </a:solidFill>
                <a:latin typeface="Georgia"/>
                <a:cs typeface="Georgia"/>
              </a:rPr>
              <a:t>love tempting them to  steal--</a:t>
            </a:r>
            <a:endParaRPr sz="2700">
              <a:latin typeface="Georgia"/>
              <a:cs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17160" y="541400"/>
            <a:ext cx="4972685" cy="5507355"/>
          </a:xfrm>
          <a:prstGeom prst="rect">
            <a:avLst/>
          </a:prstGeom>
        </p:spPr>
        <p:txBody>
          <a:bodyPr vert="horz" wrap="square" lIns="0" tIns="46990" rIns="0" bIns="0" rtlCol="0">
            <a:spAutoFit/>
          </a:bodyPr>
          <a:lstStyle/>
          <a:p>
            <a:pPr marL="12700" marR="388620">
              <a:lnSpc>
                <a:spcPts val="3290"/>
              </a:lnSpc>
              <a:spcBef>
                <a:spcPts val="370"/>
              </a:spcBef>
            </a:pPr>
            <a:r>
              <a:rPr sz="2900" b="1" dirty="0">
                <a:solidFill>
                  <a:srgbClr val="FFFFFF"/>
                </a:solidFill>
                <a:latin typeface="Georgia"/>
                <a:cs typeface="Georgia"/>
              </a:rPr>
              <a:t>On </a:t>
            </a:r>
            <a:r>
              <a:rPr sz="2900" b="1" spc="-5" dirty="0">
                <a:solidFill>
                  <a:srgbClr val="FFFFFF"/>
                </a:solidFill>
                <a:latin typeface="Georgia"/>
                <a:cs typeface="Georgia"/>
              </a:rPr>
              <a:t>their </a:t>
            </a:r>
            <a:r>
              <a:rPr sz="2900" b="1" dirty="0">
                <a:solidFill>
                  <a:srgbClr val="FFFFFF"/>
                </a:solidFill>
                <a:latin typeface="Georgia"/>
                <a:cs typeface="Georgia"/>
              </a:rPr>
              <a:t>slag</a:t>
            </a:r>
            <a:r>
              <a:rPr sz="2900" b="1" spc="-75" dirty="0">
                <a:solidFill>
                  <a:srgbClr val="FFFFFF"/>
                </a:solidFill>
                <a:latin typeface="Georgia"/>
                <a:cs typeface="Georgia"/>
              </a:rPr>
              <a:t> </a:t>
            </a:r>
            <a:r>
              <a:rPr sz="2900" b="1" spc="-5" dirty="0">
                <a:solidFill>
                  <a:srgbClr val="FFFFFF"/>
                </a:solidFill>
                <a:latin typeface="Georgia"/>
                <a:cs typeface="Georgia"/>
              </a:rPr>
              <a:t>heap,these  children</a:t>
            </a:r>
            <a:endParaRPr sz="2900">
              <a:latin typeface="Georgia"/>
              <a:cs typeface="Georgia"/>
            </a:endParaRPr>
          </a:p>
          <a:p>
            <a:pPr marL="12700" marR="847725">
              <a:lnSpc>
                <a:spcPts val="3300"/>
              </a:lnSpc>
              <a:spcBef>
                <a:spcPts val="25"/>
              </a:spcBef>
            </a:pPr>
            <a:r>
              <a:rPr sz="2900" b="1" spc="-5" dirty="0">
                <a:solidFill>
                  <a:srgbClr val="FFFFFF"/>
                </a:solidFill>
                <a:latin typeface="Georgia"/>
                <a:cs typeface="Georgia"/>
              </a:rPr>
              <a:t>Wear </a:t>
            </a:r>
            <a:r>
              <a:rPr sz="2900" b="1" dirty="0">
                <a:solidFill>
                  <a:srgbClr val="FFFFFF"/>
                </a:solidFill>
                <a:latin typeface="Georgia"/>
                <a:cs typeface="Georgia"/>
              </a:rPr>
              <a:t>skins peeped  </a:t>
            </a:r>
            <a:r>
              <a:rPr sz="2900" b="1" spc="-5" dirty="0">
                <a:solidFill>
                  <a:srgbClr val="FFFFFF"/>
                </a:solidFill>
                <a:latin typeface="Georgia"/>
                <a:cs typeface="Georgia"/>
              </a:rPr>
              <a:t>through </a:t>
            </a:r>
            <a:r>
              <a:rPr sz="2900" b="1" dirty="0">
                <a:solidFill>
                  <a:srgbClr val="FFFFFF"/>
                </a:solidFill>
                <a:latin typeface="Georgia"/>
                <a:cs typeface="Georgia"/>
              </a:rPr>
              <a:t>by bones</a:t>
            </a:r>
            <a:r>
              <a:rPr sz="2900" b="1" spc="-95" dirty="0">
                <a:solidFill>
                  <a:srgbClr val="FFFFFF"/>
                </a:solidFill>
                <a:latin typeface="Georgia"/>
                <a:cs typeface="Georgia"/>
              </a:rPr>
              <a:t> </a:t>
            </a:r>
            <a:r>
              <a:rPr sz="2900" b="1" dirty="0">
                <a:solidFill>
                  <a:srgbClr val="FFFFFF"/>
                </a:solidFill>
                <a:latin typeface="Georgia"/>
                <a:cs typeface="Georgia"/>
              </a:rPr>
              <a:t>and</a:t>
            </a:r>
            <a:endParaRPr sz="2900">
              <a:latin typeface="Georgia"/>
              <a:cs typeface="Georgia"/>
            </a:endParaRPr>
          </a:p>
          <a:p>
            <a:pPr marL="12700">
              <a:lnSpc>
                <a:spcPts val="3235"/>
              </a:lnSpc>
            </a:pPr>
            <a:r>
              <a:rPr sz="2900" b="1" spc="-5" dirty="0">
                <a:solidFill>
                  <a:srgbClr val="FFFFFF"/>
                </a:solidFill>
                <a:latin typeface="Georgia"/>
                <a:cs typeface="Georgia"/>
              </a:rPr>
              <a:t>spectacles </a:t>
            </a:r>
            <a:r>
              <a:rPr sz="2900" b="1" dirty="0">
                <a:solidFill>
                  <a:srgbClr val="FFFFFF"/>
                </a:solidFill>
                <a:latin typeface="Georgia"/>
                <a:cs typeface="Georgia"/>
              </a:rPr>
              <a:t>of</a:t>
            </a:r>
            <a:r>
              <a:rPr sz="2900" b="1" spc="-40" dirty="0">
                <a:solidFill>
                  <a:srgbClr val="FFFFFF"/>
                </a:solidFill>
                <a:latin typeface="Georgia"/>
                <a:cs typeface="Georgia"/>
              </a:rPr>
              <a:t> </a:t>
            </a:r>
            <a:r>
              <a:rPr sz="2900" b="1" spc="-5" dirty="0">
                <a:solidFill>
                  <a:srgbClr val="FFFFFF"/>
                </a:solidFill>
                <a:latin typeface="Georgia"/>
                <a:cs typeface="Georgia"/>
              </a:rPr>
              <a:t>steel</a:t>
            </a:r>
            <a:endParaRPr sz="2900">
              <a:latin typeface="Georgia"/>
              <a:cs typeface="Georgia"/>
            </a:endParaRPr>
          </a:p>
          <a:p>
            <a:pPr>
              <a:lnSpc>
                <a:spcPct val="100000"/>
              </a:lnSpc>
            </a:pPr>
            <a:endParaRPr sz="3300">
              <a:latin typeface="Georgia"/>
              <a:cs typeface="Georgia"/>
            </a:endParaRPr>
          </a:p>
          <a:p>
            <a:pPr marL="12700" marR="433705">
              <a:lnSpc>
                <a:spcPts val="3310"/>
              </a:lnSpc>
              <a:spcBef>
                <a:spcPts val="2935"/>
              </a:spcBef>
            </a:pPr>
            <a:r>
              <a:rPr sz="2900" b="1" dirty="0">
                <a:solidFill>
                  <a:srgbClr val="FFFFFF"/>
                </a:solidFill>
                <a:latin typeface="Georgia"/>
                <a:cs typeface="Georgia"/>
              </a:rPr>
              <a:t>With mended glass,</a:t>
            </a:r>
            <a:r>
              <a:rPr sz="2900" b="1" spc="-125" dirty="0">
                <a:solidFill>
                  <a:srgbClr val="FFFFFF"/>
                </a:solidFill>
                <a:latin typeface="Georgia"/>
                <a:cs typeface="Georgia"/>
              </a:rPr>
              <a:t> </a:t>
            </a:r>
            <a:r>
              <a:rPr sz="2900" b="1" spc="-5" dirty="0">
                <a:solidFill>
                  <a:srgbClr val="FFFFFF"/>
                </a:solidFill>
                <a:latin typeface="Georgia"/>
                <a:cs typeface="Georgia"/>
              </a:rPr>
              <a:t>like  </a:t>
            </a:r>
            <a:r>
              <a:rPr sz="2900" b="1" dirty="0">
                <a:solidFill>
                  <a:srgbClr val="FFFFFF"/>
                </a:solidFill>
                <a:latin typeface="Georgia"/>
                <a:cs typeface="Georgia"/>
              </a:rPr>
              <a:t>bottle bits on</a:t>
            </a:r>
            <a:r>
              <a:rPr sz="2900" b="1" spc="-60" dirty="0">
                <a:solidFill>
                  <a:srgbClr val="FFFFFF"/>
                </a:solidFill>
                <a:latin typeface="Georgia"/>
                <a:cs typeface="Georgia"/>
              </a:rPr>
              <a:t> </a:t>
            </a:r>
            <a:r>
              <a:rPr sz="2900" b="1" dirty="0">
                <a:solidFill>
                  <a:srgbClr val="FFFFFF"/>
                </a:solidFill>
                <a:latin typeface="Georgia"/>
                <a:cs typeface="Georgia"/>
              </a:rPr>
              <a:t>stones.</a:t>
            </a:r>
            <a:endParaRPr sz="2900">
              <a:latin typeface="Georgia"/>
              <a:cs typeface="Georgia"/>
            </a:endParaRPr>
          </a:p>
          <a:p>
            <a:pPr marL="12700">
              <a:lnSpc>
                <a:spcPts val="3135"/>
              </a:lnSpc>
            </a:pPr>
            <a:r>
              <a:rPr sz="2900" b="1" spc="-5" dirty="0">
                <a:solidFill>
                  <a:srgbClr val="FFFFFF"/>
                </a:solidFill>
                <a:latin typeface="Georgia"/>
                <a:cs typeface="Georgia"/>
              </a:rPr>
              <a:t>All </a:t>
            </a:r>
            <a:r>
              <a:rPr sz="2900" b="1" dirty="0">
                <a:solidFill>
                  <a:srgbClr val="FFFFFF"/>
                </a:solidFill>
                <a:latin typeface="Georgia"/>
                <a:cs typeface="Georgia"/>
              </a:rPr>
              <a:t>of </a:t>
            </a:r>
            <a:r>
              <a:rPr sz="2900" b="1" spc="-5" dirty="0">
                <a:solidFill>
                  <a:srgbClr val="FFFFFF"/>
                </a:solidFill>
                <a:latin typeface="Georgia"/>
                <a:cs typeface="Georgia"/>
              </a:rPr>
              <a:t>their </a:t>
            </a:r>
            <a:r>
              <a:rPr sz="2900" b="1" dirty="0">
                <a:solidFill>
                  <a:srgbClr val="FFFFFF"/>
                </a:solidFill>
                <a:latin typeface="Georgia"/>
                <a:cs typeface="Georgia"/>
              </a:rPr>
              <a:t>time and</a:t>
            </a:r>
            <a:r>
              <a:rPr sz="2900" b="1" spc="-80" dirty="0">
                <a:solidFill>
                  <a:srgbClr val="FFFFFF"/>
                </a:solidFill>
                <a:latin typeface="Georgia"/>
                <a:cs typeface="Georgia"/>
              </a:rPr>
              <a:t> </a:t>
            </a:r>
            <a:r>
              <a:rPr sz="2900" b="1" dirty="0">
                <a:solidFill>
                  <a:srgbClr val="FFFFFF"/>
                </a:solidFill>
                <a:latin typeface="Georgia"/>
                <a:cs typeface="Georgia"/>
              </a:rPr>
              <a:t>space</a:t>
            </a:r>
            <a:endParaRPr sz="2900">
              <a:latin typeface="Georgia"/>
              <a:cs typeface="Georgia"/>
            </a:endParaRPr>
          </a:p>
          <a:p>
            <a:pPr marL="12700">
              <a:lnSpc>
                <a:spcPts val="3304"/>
              </a:lnSpc>
            </a:pPr>
            <a:r>
              <a:rPr sz="2900" b="1" dirty="0">
                <a:solidFill>
                  <a:srgbClr val="FFFFFF"/>
                </a:solidFill>
                <a:latin typeface="Georgia"/>
                <a:cs typeface="Georgia"/>
              </a:rPr>
              <a:t>are foggy</a:t>
            </a:r>
            <a:r>
              <a:rPr sz="2900" b="1" spc="-45" dirty="0">
                <a:solidFill>
                  <a:srgbClr val="FFFFFF"/>
                </a:solidFill>
                <a:latin typeface="Georgia"/>
                <a:cs typeface="Georgia"/>
              </a:rPr>
              <a:t> </a:t>
            </a:r>
            <a:r>
              <a:rPr sz="2900" b="1" dirty="0">
                <a:solidFill>
                  <a:srgbClr val="FFFFFF"/>
                </a:solidFill>
                <a:latin typeface="Georgia"/>
                <a:cs typeface="Georgia"/>
              </a:rPr>
              <a:t>slum.</a:t>
            </a:r>
            <a:endParaRPr sz="2900">
              <a:latin typeface="Georgia"/>
              <a:cs typeface="Georgia"/>
            </a:endParaRPr>
          </a:p>
          <a:p>
            <a:pPr marL="12700" marR="558165">
              <a:lnSpc>
                <a:spcPts val="3310"/>
              </a:lnSpc>
              <a:spcBef>
                <a:spcPts val="165"/>
              </a:spcBef>
            </a:pPr>
            <a:r>
              <a:rPr sz="2900" b="1" dirty="0">
                <a:solidFill>
                  <a:srgbClr val="FFFFFF"/>
                </a:solidFill>
                <a:latin typeface="Georgia"/>
                <a:cs typeface="Georgia"/>
              </a:rPr>
              <a:t>So blot </a:t>
            </a:r>
            <a:r>
              <a:rPr sz="2900" b="1" spc="-5" dirty="0">
                <a:solidFill>
                  <a:srgbClr val="FFFFFF"/>
                </a:solidFill>
                <a:latin typeface="Georgia"/>
                <a:cs typeface="Georgia"/>
              </a:rPr>
              <a:t>their </a:t>
            </a:r>
            <a:r>
              <a:rPr sz="2900" b="1" dirty="0">
                <a:solidFill>
                  <a:srgbClr val="FFFFFF"/>
                </a:solidFill>
                <a:latin typeface="Georgia"/>
                <a:cs typeface="Georgia"/>
              </a:rPr>
              <a:t>maps</a:t>
            </a:r>
            <a:r>
              <a:rPr sz="2900" b="1" spc="-80" dirty="0">
                <a:solidFill>
                  <a:srgbClr val="FFFFFF"/>
                </a:solidFill>
                <a:latin typeface="Georgia"/>
                <a:cs typeface="Georgia"/>
              </a:rPr>
              <a:t> </a:t>
            </a:r>
            <a:r>
              <a:rPr sz="2900" b="1" spc="-5" dirty="0">
                <a:solidFill>
                  <a:srgbClr val="FFFFFF"/>
                </a:solidFill>
                <a:latin typeface="Georgia"/>
                <a:cs typeface="Georgia"/>
              </a:rPr>
              <a:t>with  </a:t>
            </a:r>
            <a:r>
              <a:rPr sz="2900" b="1" dirty="0">
                <a:solidFill>
                  <a:srgbClr val="FFFFFF"/>
                </a:solidFill>
                <a:latin typeface="Georgia"/>
                <a:cs typeface="Georgia"/>
              </a:rPr>
              <a:t>slums as big as</a:t>
            </a:r>
            <a:r>
              <a:rPr sz="2900" b="1" spc="-75" dirty="0">
                <a:solidFill>
                  <a:srgbClr val="FFFFFF"/>
                </a:solidFill>
                <a:latin typeface="Georgia"/>
                <a:cs typeface="Georgia"/>
              </a:rPr>
              <a:t> </a:t>
            </a:r>
            <a:r>
              <a:rPr sz="2900" b="1" spc="-5" dirty="0">
                <a:solidFill>
                  <a:srgbClr val="FFFFFF"/>
                </a:solidFill>
                <a:latin typeface="Georgia"/>
                <a:cs typeface="Georgia"/>
              </a:rPr>
              <a:t>doom.</a:t>
            </a:r>
            <a:endParaRPr sz="2900">
              <a:latin typeface="Georgia"/>
              <a:cs typeface="Georgia"/>
            </a:endParaRPr>
          </a:p>
        </p:txBody>
      </p:sp>
      <p:sp>
        <p:nvSpPr>
          <p:cNvPr id="3" name="object 3"/>
          <p:cNvSpPr/>
          <p:nvPr/>
        </p:nvSpPr>
        <p:spPr>
          <a:xfrm>
            <a:off x="1351025" y="3786251"/>
            <a:ext cx="2686050" cy="352894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50937" y="523748"/>
            <a:ext cx="2914650" cy="292900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56" y="0"/>
            <a:ext cx="10161905" cy="7620000"/>
            <a:chOff x="-556" y="0"/>
            <a:chExt cx="10161905" cy="7620000"/>
          </a:xfrm>
        </p:grpSpPr>
        <p:sp>
          <p:nvSpPr>
            <p:cNvPr id="3" name="object 3"/>
            <p:cNvSpPr/>
            <p:nvPr/>
          </p:nvSpPr>
          <p:spPr>
            <a:xfrm>
              <a:off x="0" y="0"/>
              <a:ext cx="10160000" cy="7619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6" y="0"/>
              <a:ext cx="10161318" cy="1142216"/>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46355" rIns="0" bIns="0" rtlCol="0">
            <a:spAutoFit/>
          </a:bodyPr>
          <a:lstStyle/>
          <a:p>
            <a:pPr marL="3926204" marR="166370">
              <a:lnSpc>
                <a:spcPts val="3300"/>
              </a:lnSpc>
              <a:spcBef>
                <a:spcPts val="365"/>
              </a:spcBef>
            </a:pPr>
            <a:r>
              <a:rPr dirty="0"/>
              <a:t>For </a:t>
            </a:r>
            <a:r>
              <a:rPr spc="-5" dirty="0"/>
              <a:t>lives that </a:t>
            </a:r>
            <a:r>
              <a:rPr dirty="0"/>
              <a:t>slyly </a:t>
            </a:r>
            <a:r>
              <a:rPr spc="-5" dirty="0"/>
              <a:t>turn</a:t>
            </a:r>
            <a:r>
              <a:rPr spc="-100" dirty="0"/>
              <a:t> </a:t>
            </a:r>
            <a:r>
              <a:rPr dirty="0"/>
              <a:t>in  </a:t>
            </a:r>
            <a:r>
              <a:rPr spc="-5" dirty="0"/>
              <a:t>their cramped</a:t>
            </a:r>
            <a:r>
              <a:rPr spc="-20" dirty="0"/>
              <a:t> </a:t>
            </a:r>
            <a:r>
              <a:rPr spc="-5" dirty="0"/>
              <a:t>holes</a:t>
            </a:r>
          </a:p>
          <a:p>
            <a:pPr marL="3926204">
              <a:lnSpc>
                <a:spcPts val="3229"/>
              </a:lnSpc>
            </a:pPr>
            <a:r>
              <a:rPr spc="-5" dirty="0"/>
              <a:t>From fog to endless</a:t>
            </a:r>
            <a:r>
              <a:rPr spc="-60" dirty="0"/>
              <a:t> </a:t>
            </a:r>
            <a:r>
              <a:rPr dirty="0"/>
              <a:t>night?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36389" y="708151"/>
            <a:ext cx="5215255" cy="3407410"/>
          </a:xfrm>
          <a:prstGeom prst="rect">
            <a:avLst/>
          </a:prstGeom>
        </p:spPr>
        <p:txBody>
          <a:bodyPr vert="horz" wrap="square" lIns="0" tIns="45720" rIns="0" bIns="0" rtlCol="0">
            <a:spAutoFit/>
          </a:bodyPr>
          <a:lstStyle/>
          <a:p>
            <a:pPr marL="12700" marR="208279">
              <a:lnSpc>
                <a:spcPts val="3300"/>
              </a:lnSpc>
              <a:spcBef>
                <a:spcPts val="360"/>
              </a:spcBef>
            </a:pPr>
            <a:r>
              <a:rPr sz="2900" b="1" spc="-5" dirty="0">
                <a:solidFill>
                  <a:srgbClr val="FFFFFF"/>
                </a:solidFill>
                <a:latin typeface="Georgia"/>
                <a:cs typeface="Georgia"/>
              </a:rPr>
              <a:t>Unless, </a:t>
            </a:r>
            <a:r>
              <a:rPr sz="2900" b="1" dirty="0">
                <a:solidFill>
                  <a:srgbClr val="FFFFFF"/>
                </a:solidFill>
                <a:latin typeface="Georgia"/>
                <a:cs typeface="Georgia"/>
              </a:rPr>
              <a:t>governor,</a:t>
            </a:r>
            <a:r>
              <a:rPr sz="2900" b="1" spc="-95" dirty="0">
                <a:solidFill>
                  <a:srgbClr val="FFFFFF"/>
                </a:solidFill>
                <a:latin typeface="Georgia"/>
                <a:cs typeface="Georgia"/>
              </a:rPr>
              <a:t> </a:t>
            </a:r>
            <a:r>
              <a:rPr sz="2900" b="1" spc="-5" dirty="0">
                <a:solidFill>
                  <a:srgbClr val="FFFFFF"/>
                </a:solidFill>
                <a:latin typeface="Georgia"/>
                <a:cs typeface="Georgia"/>
              </a:rPr>
              <a:t>teacher,  </a:t>
            </a:r>
            <a:r>
              <a:rPr sz="2900" b="1" dirty="0">
                <a:solidFill>
                  <a:srgbClr val="FFFFFF"/>
                </a:solidFill>
                <a:latin typeface="Georgia"/>
                <a:cs typeface="Georgia"/>
              </a:rPr>
              <a:t>inspector,</a:t>
            </a:r>
            <a:r>
              <a:rPr sz="2900" b="1" spc="-35" dirty="0">
                <a:solidFill>
                  <a:srgbClr val="FFFFFF"/>
                </a:solidFill>
                <a:latin typeface="Georgia"/>
                <a:cs typeface="Georgia"/>
              </a:rPr>
              <a:t> </a:t>
            </a:r>
            <a:r>
              <a:rPr sz="2900" b="1" dirty="0">
                <a:solidFill>
                  <a:srgbClr val="FFFFFF"/>
                </a:solidFill>
                <a:latin typeface="Georgia"/>
                <a:cs typeface="Georgia"/>
              </a:rPr>
              <a:t>visitor,</a:t>
            </a:r>
            <a:endParaRPr sz="2900">
              <a:latin typeface="Georgia"/>
              <a:cs typeface="Georgia"/>
            </a:endParaRPr>
          </a:p>
          <a:p>
            <a:pPr>
              <a:lnSpc>
                <a:spcPct val="100000"/>
              </a:lnSpc>
              <a:spcBef>
                <a:spcPts val="10"/>
              </a:spcBef>
            </a:pPr>
            <a:endParaRPr sz="2900">
              <a:latin typeface="Georgia"/>
              <a:cs typeface="Georgia"/>
            </a:endParaRPr>
          </a:p>
          <a:p>
            <a:pPr marL="12700" marR="5080">
              <a:lnSpc>
                <a:spcPts val="3310"/>
              </a:lnSpc>
              <a:spcBef>
                <a:spcPts val="5"/>
              </a:spcBef>
            </a:pPr>
            <a:r>
              <a:rPr sz="2900" b="1" spc="-5" dirty="0">
                <a:solidFill>
                  <a:srgbClr val="FFFFFF"/>
                </a:solidFill>
                <a:latin typeface="Georgia"/>
                <a:cs typeface="Georgia"/>
              </a:rPr>
              <a:t>This </a:t>
            </a:r>
            <a:r>
              <a:rPr sz="2900" b="1" dirty="0">
                <a:solidFill>
                  <a:srgbClr val="FFFFFF"/>
                </a:solidFill>
                <a:latin typeface="Georgia"/>
                <a:cs typeface="Georgia"/>
              </a:rPr>
              <a:t>map becomes </a:t>
            </a:r>
            <a:r>
              <a:rPr sz="2900" b="1" spc="-5" dirty="0">
                <a:solidFill>
                  <a:srgbClr val="FFFFFF"/>
                </a:solidFill>
                <a:latin typeface="Georgia"/>
                <a:cs typeface="Georgia"/>
              </a:rPr>
              <a:t>their  window </a:t>
            </a:r>
            <a:r>
              <a:rPr sz="2900" b="1" dirty="0">
                <a:solidFill>
                  <a:srgbClr val="FFFFFF"/>
                </a:solidFill>
                <a:latin typeface="Georgia"/>
                <a:cs typeface="Georgia"/>
              </a:rPr>
              <a:t>and </a:t>
            </a:r>
            <a:r>
              <a:rPr sz="2900" b="1" spc="-5" dirty="0">
                <a:solidFill>
                  <a:srgbClr val="FFFFFF"/>
                </a:solidFill>
                <a:latin typeface="Georgia"/>
                <a:cs typeface="Georgia"/>
              </a:rPr>
              <a:t>these</a:t>
            </a:r>
            <a:r>
              <a:rPr sz="2900" b="1" spc="-85" dirty="0">
                <a:solidFill>
                  <a:srgbClr val="FFFFFF"/>
                </a:solidFill>
                <a:latin typeface="Georgia"/>
                <a:cs typeface="Georgia"/>
              </a:rPr>
              <a:t> </a:t>
            </a:r>
            <a:r>
              <a:rPr sz="2900" b="1" spc="-5" dirty="0">
                <a:solidFill>
                  <a:srgbClr val="FFFFFF"/>
                </a:solidFill>
                <a:latin typeface="Georgia"/>
                <a:cs typeface="Georgia"/>
              </a:rPr>
              <a:t>windows</a:t>
            </a:r>
            <a:endParaRPr sz="2900">
              <a:latin typeface="Georgia"/>
              <a:cs typeface="Georgia"/>
            </a:endParaRPr>
          </a:p>
          <a:p>
            <a:pPr>
              <a:lnSpc>
                <a:spcPct val="100000"/>
              </a:lnSpc>
              <a:spcBef>
                <a:spcPts val="15"/>
              </a:spcBef>
            </a:pPr>
            <a:endParaRPr sz="2900">
              <a:latin typeface="Georgia"/>
              <a:cs typeface="Georgia"/>
            </a:endParaRPr>
          </a:p>
          <a:p>
            <a:pPr marL="12700" marR="341630">
              <a:lnSpc>
                <a:spcPts val="3300"/>
              </a:lnSpc>
            </a:pPr>
            <a:r>
              <a:rPr sz="2900" b="1" spc="-5" dirty="0">
                <a:solidFill>
                  <a:srgbClr val="FFFFFF"/>
                </a:solidFill>
                <a:latin typeface="Georgia"/>
                <a:cs typeface="Georgia"/>
              </a:rPr>
              <a:t>That </a:t>
            </a:r>
            <a:r>
              <a:rPr sz="2900" b="1" dirty="0">
                <a:solidFill>
                  <a:srgbClr val="FFFFFF"/>
                </a:solidFill>
                <a:latin typeface="Georgia"/>
                <a:cs typeface="Georgia"/>
              </a:rPr>
              <a:t>shut upon </a:t>
            </a:r>
            <a:r>
              <a:rPr sz="2900" b="1" spc="-5" dirty="0">
                <a:solidFill>
                  <a:srgbClr val="FFFFFF"/>
                </a:solidFill>
                <a:latin typeface="Georgia"/>
                <a:cs typeface="Georgia"/>
              </a:rPr>
              <a:t>their</a:t>
            </a:r>
            <a:r>
              <a:rPr sz="2900" b="1" spc="-75" dirty="0">
                <a:solidFill>
                  <a:srgbClr val="FFFFFF"/>
                </a:solidFill>
                <a:latin typeface="Georgia"/>
                <a:cs typeface="Georgia"/>
              </a:rPr>
              <a:t> </a:t>
            </a:r>
            <a:r>
              <a:rPr sz="2900" b="1" spc="-5" dirty="0">
                <a:solidFill>
                  <a:srgbClr val="FFFFFF"/>
                </a:solidFill>
                <a:latin typeface="Georgia"/>
                <a:cs typeface="Georgia"/>
              </a:rPr>
              <a:t>lives  like</a:t>
            </a:r>
            <a:r>
              <a:rPr sz="2900" b="1" spc="-20" dirty="0">
                <a:solidFill>
                  <a:srgbClr val="FFFFFF"/>
                </a:solidFill>
                <a:latin typeface="Georgia"/>
                <a:cs typeface="Georgia"/>
              </a:rPr>
              <a:t> </a:t>
            </a:r>
            <a:r>
              <a:rPr sz="2900" b="1" spc="-5" dirty="0">
                <a:solidFill>
                  <a:srgbClr val="FFFFFF"/>
                </a:solidFill>
                <a:latin typeface="Georgia"/>
                <a:cs typeface="Georgia"/>
              </a:rPr>
              <a:t>catacombs,</a:t>
            </a:r>
            <a:endParaRPr sz="2900">
              <a:latin typeface="Georgia"/>
              <a:cs typeface="Georgia"/>
            </a:endParaRPr>
          </a:p>
        </p:txBody>
      </p:sp>
      <p:sp>
        <p:nvSpPr>
          <p:cNvPr id="3" name="object 3"/>
          <p:cNvSpPr/>
          <p:nvPr/>
        </p:nvSpPr>
        <p:spPr>
          <a:xfrm>
            <a:off x="579437" y="309625"/>
            <a:ext cx="3589274" cy="28844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3237" y="3475037"/>
            <a:ext cx="3714750" cy="362267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56" y="0"/>
            <a:ext cx="10161905" cy="7620000"/>
            <a:chOff x="-556" y="0"/>
            <a:chExt cx="10161905" cy="7620000"/>
          </a:xfrm>
        </p:grpSpPr>
        <p:sp>
          <p:nvSpPr>
            <p:cNvPr id="3" name="object 3"/>
            <p:cNvSpPr/>
            <p:nvPr/>
          </p:nvSpPr>
          <p:spPr>
            <a:xfrm>
              <a:off x="0" y="0"/>
              <a:ext cx="10160000" cy="7619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6" y="0"/>
              <a:ext cx="10161318" cy="1142216"/>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482600" y="383793"/>
            <a:ext cx="5113020" cy="3519170"/>
          </a:xfrm>
          <a:prstGeom prst="rect">
            <a:avLst/>
          </a:prstGeom>
        </p:spPr>
        <p:txBody>
          <a:bodyPr vert="horz" wrap="square" lIns="0" tIns="38735" rIns="0" bIns="0" rtlCol="0">
            <a:spAutoFit/>
          </a:bodyPr>
          <a:lstStyle/>
          <a:p>
            <a:pPr marL="12700" marR="645160">
              <a:lnSpc>
                <a:spcPts val="2740"/>
              </a:lnSpc>
              <a:spcBef>
                <a:spcPts val="305"/>
              </a:spcBef>
            </a:pPr>
            <a:r>
              <a:rPr sz="2400" b="1" spc="-5" dirty="0">
                <a:latin typeface="Georgia"/>
                <a:cs typeface="Georgia"/>
              </a:rPr>
              <a:t>Break </a:t>
            </a:r>
            <a:r>
              <a:rPr sz="2400" b="1" dirty="0">
                <a:latin typeface="Georgia"/>
                <a:cs typeface="Georgia"/>
              </a:rPr>
              <a:t>O </a:t>
            </a:r>
            <a:r>
              <a:rPr sz="2400" b="1" spc="-5" dirty="0">
                <a:latin typeface="Georgia"/>
                <a:cs typeface="Georgia"/>
              </a:rPr>
              <a:t>break </a:t>
            </a:r>
            <a:r>
              <a:rPr sz="2400" b="1" dirty="0">
                <a:latin typeface="Georgia"/>
                <a:cs typeface="Georgia"/>
              </a:rPr>
              <a:t>open </a:t>
            </a:r>
            <a:r>
              <a:rPr sz="2400" b="1" spc="-5" dirty="0">
                <a:latin typeface="Georgia"/>
                <a:cs typeface="Georgia"/>
              </a:rPr>
              <a:t>'till</a:t>
            </a:r>
            <a:r>
              <a:rPr sz="2400" b="1" spc="-85" dirty="0">
                <a:latin typeface="Georgia"/>
                <a:cs typeface="Georgia"/>
              </a:rPr>
              <a:t> </a:t>
            </a:r>
            <a:r>
              <a:rPr sz="2400" b="1" spc="-10" dirty="0">
                <a:latin typeface="Georgia"/>
                <a:cs typeface="Georgia"/>
              </a:rPr>
              <a:t>they  </a:t>
            </a:r>
            <a:r>
              <a:rPr sz="2400" b="1" spc="-5" dirty="0">
                <a:latin typeface="Georgia"/>
                <a:cs typeface="Georgia"/>
              </a:rPr>
              <a:t>break the</a:t>
            </a:r>
            <a:r>
              <a:rPr sz="2400" b="1" spc="-10" dirty="0">
                <a:latin typeface="Georgia"/>
                <a:cs typeface="Georgia"/>
              </a:rPr>
              <a:t> town</a:t>
            </a:r>
            <a:endParaRPr sz="2400">
              <a:latin typeface="Georgia"/>
              <a:cs typeface="Georgia"/>
            </a:endParaRPr>
          </a:p>
          <a:p>
            <a:pPr marL="12700">
              <a:lnSpc>
                <a:spcPts val="2595"/>
              </a:lnSpc>
            </a:pPr>
            <a:r>
              <a:rPr sz="2400" b="1" spc="-5" dirty="0">
                <a:latin typeface="Georgia"/>
                <a:cs typeface="Georgia"/>
              </a:rPr>
              <a:t>And </a:t>
            </a:r>
            <a:r>
              <a:rPr sz="2400" b="1" dirty="0">
                <a:latin typeface="Georgia"/>
                <a:cs typeface="Georgia"/>
              </a:rPr>
              <a:t>show </a:t>
            </a:r>
            <a:r>
              <a:rPr sz="2400" b="1" spc="-5" dirty="0">
                <a:latin typeface="Georgia"/>
                <a:cs typeface="Georgia"/>
              </a:rPr>
              <a:t>the children</a:t>
            </a:r>
            <a:r>
              <a:rPr sz="2400" b="1" spc="-40" dirty="0">
                <a:latin typeface="Georgia"/>
                <a:cs typeface="Georgia"/>
              </a:rPr>
              <a:t> </a:t>
            </a:r>
            <a:r>
              <a:rPr sz="2400" b="1" spc="-5" dirty="0">
                <a:latin typeface="Georgia"/>
                <a:cs typeface="Georgia"/>
              </a:rPr>
              <a:t>green</a:t>
            </a:r>
            <a:endParaRPr sz="2400">
              <a:latin typeface="Georgia"/>
              <a:cs typeface="Georgia"/>
            </a:endParaRPr>
          </a:p>
          <a:p>
            <a:pPr marL="12700">
              <a:lnSpc>
                <a:spcPts val="2735"/>
              </a:lnSpc>
            </a:pPr>
            <a:r>
              <a:rPr sz="2400" b="1" spc="-5" dirty="0">
                <a:latin typeface="Georgia"/>
                <a:cs typeface="Georgia"/>
              </a:rPr>
              <a:t>fields </a:t>
            </a:r>
            <a:r>
              <a:rPr sz="2400" b="1" dirty="0">
                <a:latin typeface="Georgia"/>
                <a:cs typeface="Georgia"/>
              </a:rPr>
              <a:t>and </a:t>
            </a:r>
            <a:r>
              <a:rPr sz="2400" b="1" spc="-5" dirty="0">
                <a:latin typeface="Georgia"/>
                <a:cs typeface="Georgia"/>
              </a:rPr>
              <a:t>make their</a:t>
            </a:r>
            <a:r>
              <a:rPr sz="2400" b="1" spc="-40" dirty="0">
                <a:latin typeface="Georgia"/>
                <a:cs typeface="Georgia"/>
              </a:rPr>
              <a:t> </a:t>
            </a:r>
            <a:r>
              <a:rPr sz="2400" b="1" spc="-5" dirty="0">
                <a:latin typeface="Georgia"/>
                <a:cs typeface="Georgia"/>
              </a:rPr>
              <a:t>world</a:t>
            </a:r>
            <a:endParaRPr sz="2400">
              <a:latin typeface="Georgia"/>
              <a:cs typeface="Georgia"/>
            </a:endParaRPr>
          </a:p>
          <a:p>
            <a:pPr marL="12700" marR="12065">
              <a:lnSpc>
                <a:spcPts val="2740"/>
              </a:lnSpc>
              <a:spcBef>
                <a:spcPts val="140"/>
              </a:spcBef>
            </a:pPr>
            <a:r>
              <a:rPr sz="2400" b="1" spc="-10" dirty="0">
                <a:latin typeface="Georgia"/>
                <a:cs typeface="Georgia"/>
              </a:rPr>
              <a:t>Run </a:t>
            </a:r>
            <a:r>
              <a:rPr sz="2400" b="1" spc="-5" dirty="0">
                <a:latin typeface="Georgia"/>
                <a:cs typeface="Georgia"/>
              </a:rPr>
              <a:t>azure </a:t>
            </a:r>
            <a:r>
              <a:rPr sz="2400" b="1" dirty="0">
                <a:latin typeface="Georgia"/>
                <a:cs typeface="Georgia"/>
              </a:rPr>
              <a:t>on </a:t>
            </a:r>
            <a:r>
              <a:rPr sz="2400" b="1" spc="-5" dirty="0">
                <a:latin typeface="Georgia"/>
                <a:cs typeface="Georgia"/>
              </a:rPr>
              <a:t>gold </a:t>
            </a:r>
            <a:r>
              <a:rPr sz="2400" b="1" dirty="0">
                <a:latin typeface="Georgia"/>
                <a:cs typeface="Georgia"/>
              </a:rPr>
              <a:t>sands, and</a:t>
            </a:r>
            <a:r>
              <a:rPr sz="2400" b="1" spc="-110" dirty="0">
                <a:latin typeface="Georgia"/>
                <a:cs typeface="Georgia"/>
              </a:rPr>
              <a:t> </a:t>
            </a:r>
            <a:r>
              <a:rPr sz="2400" b="1" spc="-5" dirty="0">
                <a:latin typeface="Georgia"/>
                <a:cs typeface="Georgia"/>
              </a:rPr>
              <a:t>let  their tongues</a:t>
            </a:r>
            <a:endParaRPr sz="2400">
              <a:latin typeface="Georgia"/>
              <a:cs typeface="Georgia"/>
            </a:endParaRPr>
          </a:p>
          <a:p>
            <a:pPr marL="12700">
              <a:lnSpc>
                <a:spcPts val="2595"/>
              </a:lnSpc>
            </a:pPr>
            <a:r>
              <a:rPr sz="2400" b="1" spc="-5" dirty="0">
                <a:latin typeface="Georgia"/>
                <a:cs typeface="Georgia"/>
              </a:rPr>
              <a:t>Run naked </a:t>
            </a:r>
            <a:r>
              <a:rPr sz="2400" b="1" dirty="0">
                <a:latin typeface="Georgia"/>
                <a:cs typeface="Georgia"/>
              </a:rPr>
              <a:t>into </a:t>
            </a:r>
            <a:r>
              <a:rPr sz="2400" b="1" spc="-5" dirty="0">
                <a:latin typeface="Georgia"/>
                <a:cs typeface="Georgia"/>
              </a:rPr>
              <a:t>books, the</a:t>
            </a:r>
            <a:r>
              <a:rPr sz="2400" b="1" spc="-55" dirty="0">
                <a:latin typeface="Georgia"/>
                <a:cs typeface="Georgia"/>
              </a:rPr>
              <a:t> </a:t>
            </a:r>
            <a:r>
              <a:rPr sz="2400" b="1" spc="-5" dirty="0">
                <a:latin typeface="Georgia"/>
                <a:cs typeface="Georgia"/>
              </a:rPr>
              <a:t>white</a:t>
            </a:r>
            <a:endParaRPr sz="2400">
              <a:latin typeface="Georgia"/>
              <a:cs typeface="Georgia"/>
            </a:endParaRPr>
          </a:p>
          <a:p>
            <a:pPr marL="12700">
              <a:lnSpc>
                <a:spcPts val="2735"/>
              </a:lnSpc>
            </a:pPr>
            <a:r>
              <a:rPr sz="2400" b="1" dirty="0">
                <a:latin typeface="Georgia"/>
                <a:cs typeface="Georgia"/>
              </a:rPr>
              <a:t>and </a:t>
            </a:r>
            <a:r>
              <a:rPr sz="2400" b="1" spc="-5" dirty="0">
                <a:latin typeface="Georgia"/>
                <a:cs typeface="Georgia"/>
              </a:rPr>
              <a:t>green leaves</a:t>
            </a:r>
            <a:r>
              <a:rPr sz="2400" b="1" spc="-25" dirty="0">
                <a:latin typeface="Georgia"/>
                <a:cs typeface="Georgia"/>
              </a:rPr>
              <a:t> </a:t>
            </a:r>
            <a:r>
              <a:rPr sz="2400" b="1" dirty="0">
                <a:latin typeface="Georgia"/>
                <a:cs typeface="Georgia"/>
              </a:rPr>
              <a:t>open</a:t>
            </a:r>
            <a:endParaRPr sz="2400">
              <a:latin typeface="Georgia"/>
              <a:cs typeface="Georgia"/>
            </a:endParaRPr>
          </a:p>
          <a:p>
            <a:pPr marL="12700" marR="5080">
              <a:lnSpc>
                <a:spcPts val="2740"/>
              </a:lnSpc>
              <a:spcBef>
                <a:spcPts val="135"/>
              </a:spcBef>
            </a:pPr>
            <a:r>
              <a:rPr sz="2400" b="1" spc="-5" dirty="0">
                <a:latin typeface="Georgia"/>
                <a:cs typeface="Georgia"/>
              </a:rPr>
              <a:t>History </a:t>
            </a:r>
            <a:r>
              <a:rPr sz="2400" b="1" dirty="0">
                <a:latin typeface="Georgia"/>
                <a:cs typeface="Georgia"/>
              </a:rPr>
              <a:t>is </a:t>
            </a:r>
            <a:r>
              <a:rPr sz="2400" b="1" spc="-5" dirty="0">
                <a:latin typeface="Georgia"/>
                <a:cs typeface="Georgia"/>
              </a:rPr>
              <a:t>theirs </a:t>
            </a:r>
            <a:r>
              <a:rPr sz="2400" b="1" dirty="0">
                <a:latin typeface="Georgia"/>
                <a:cs typeface="Georgia"/>
              </a:rPr>
              <a:t>whose </a:t>
            </a:r>
            <a:r>
              <a:rPr sz="2400" b="1" spc="-10" dirty="0">
                <a:latin typeface="Georgia"/>
                <a:cs typeface="Georgia"/>
              </a:rPr>
              <a:t>language  </a:t>
            </a:r>
            <a:r>
              <a:rPr sz="2400" b="1" dirty="0">
                <a:latin typeface="Georgia"/>
                <a:cs typeface="Georgia"/>
              </a:rPr>
              <a:t>is </a:t>
            </a:r>
            <a:r>
              <a:rPr sz="2400" b="1" spc="-5" dirty="0">
                <a:latin typeface="Georgia"/>
                <a:cs typeface="Georgia"/>
              </a:rPr>
              <a:t>the</a:t>
            </a:r>
            <a:r>
              <a:rPr sz="2400" b="1" spc="-25" dirty="0">
                <a:latin typeface="Georgia"/>
                <a:cs typeface="Georgia"/>
              </a:rPr>
              <a:t> </a:t>
            </a:r>
            <a:r>
              <a:rPr sz="2400" b="1" dirty="0">
                <a:latin typeface="Georgia"/>
                <a:cs typeface="Georgia"/>
              </a:rPr>
              <a:t>sun.</a:t>
            </a:r>
            <a:endParaRPr sz="2400">
              <a:latin typeface="Georgia"/>
              <a:cs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56" y="0"/>
            <a:ext cx="10161905" cy="7620000"/>
            <a:chOff x="-556" y="0"/>
            <a:chExt cx="10161905" cy="7620000"/>
          </a:xfrm>
        </p:grpSpPr>
        <p:sp>
          <p:nvSpPr>
            <p:cNvPr id="3" name="object 3"/>
            <p:cNvSpPr/>
            <p:nvPr/>
          </p:nvSpPr>
          <p:spPr>
            <a:xfrm>
              <a:off x="0" y="0"/>
              <a:ext cx="10160000" cy="7620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86"/>
              <a:ext cx="10160507" cy="114173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89741" y="0"/>
              <a:ext cx="5270258" cy="66723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10100953" cy="113423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56" y="57658"/>
              <a:ext cx="10161318" cy="100355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95401" y="764539"/>
            <a:ext cx="6289675" cy="513715"/>
          </a:xfrm>
          <a:prstGeom prst="rect">
            <a:avLst/>
          </a:prstGeom>
        </p:spPr>
        <p:txBody>
          <a:bodyPr vert="horz" wrap="square" lIns="0" tIns="12700" rIns="0" bIns="0" rtlCol="0">
            <a:spAutoFit/>
          </a:bodyPr>
          <a:lstStyle/>
          <a:p>
            <a:pPr marL="12700">
              <a:lnSpc>
                <a:spcPct val="100000"/>
              </a:lnSpc>
              <a:spcBef>
                <a:spcPts val="100"/>
              </a:spcBef>
            </a:pPr>
            <a:r>
              <a:rPr sz="3200" b="0" spc="-5" dirty="0">
                <a:solidFill>
                  <a:srgbClr val="04607A"/>
                </a:solidFill>
                <a:latin typeface="Carlito"/>
                <a:cs typeface="Carlito"/>
              </a:rPr>
              <a:t>What </a:t>
            </a:r>
            <a:r>
              <a:rPr sz="3200" b="0" spc="-10" dirty="0">
                <a:solidFill>
                  <a:srgbClr val="04607A"/>
                </a:solidFill>
                <a:latin typeface="Carlito"/>
                <a:cs typeface="Carlito"/>
              </a:rPr>
              <a:t>do </a:t>
            </a:r>
            <a:r>
              <a:rPr sz="3200" b="0" spc="-5" dirty="0">
                <a:solidFill>
                  <a:srgbClr val="04607A"/>
                </a:solidFill>
                <a:latin typeface="Carlito"/>
                <a:cs typeface="Carlito"/>
              </a:rPr>
              <a:t>these images </a:t>
            </a:r>
            <a:r>
              <a:rPr sz="3200" b="0" spc="-30" dirty="0">
                <a:solidFill>
                  <a:srgbClr val="04607A"/>
                </a:solidFill>
                <a:latin typeface="Carlito"/>
                <a:cs typeface="Carlito"/>
              </a:rPr>
              <a:t>make </a:t>
            </a:r>
            <a:r>
              <a:rPr sz="3200" b="0" spc="-15" dirty="0">
                <a:solidFill>
                  <a:srgbClr val="04607A"/>
                </a:solidFill>
                <a:latin typeface="Carlito"/>
                <a:cs typeface="Carlito"/>
              </a:rPr>
              <a:t>you</a:t>
            </a:r>
            <a:r>
              <a:rPr sz="3200" b="0" spc="45" dirty="0">
                <a:solidFill>
                  <a:srgbClr val="04607A"/>
                </a:solidFill>
                <a:latin typeface="Carlito"/>
                <a:cs typeface="Carlito"/>
              </a:rPr>
              <a:t> </a:t>
            </a:r>
            <a:r>
              <a:rPr sz="3200" b="0" spc="-20" dirty="0">
                <a:solidFill>
                  <a:srgbClr val="04607A"/>
                </a:solidFill>
                <a:latin typeface="Carlito"/>
                <a:cs typeface="Carlito"/>
              </a:rPr>
              <a:t>feel?</a:t>
            </a:r>
            <a:endParaRPr sz="3200">
              <a:latin typeface="Carlito"/>
              <a:cs typeface="Carlito"/>
            </a:endParaRPr>
          </a:p>
        </p:txBody>
      </p:sp>
      <p:sp>
        <p:nvSpPr>
          <p:cNvPr id="9" name="object 9"/>
          <p:cNvSpPr/>
          <p:nvPr/>
        </p:nvSpPr>
        <p:spPr>
          <a:xfrm>
            <a:off x="2008251" y="1738312"/>
            <a:ext cx="2635250" cy="52705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723001" y="1809813"/>
            <a:ext cx="3022600" cy="5205349"/>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5401" y="1140917"/>
            <a:ext cx="6894195" cy="880110"/>
          </a:xfrm>
          <a:prstGeom prst="rect">
            <a:avLst/>
          </a:prstGeom>
        </p:spPr>
        <p:txBody>
          <a:bodyPr vert="horz" wrap="square" lIns="0" tIns="13335" rIns="0" bIns="0" rtlCol="0">
            <a:spAutoFit/>
          </a:bodyPr>
          <a:lstStyle/>
          <a:p>
            <a:pPr marL="12700">
              <a:lnSpc>
                <a:spcPct val="100000"/>
              </a:lnSpc>
              <a:spcBef>
                <a:spcPts val="105"/>
              </a:spcBef>
            </a:pPr>
            <a:r>
              <a:rPr sz="5600" b="0" spc="-15" dirty="0">
                <a:solidFill>
                  <a:srgbClr val="04607A"/>
                </a:solidFill>
                <a:latin typeface="Carlito"/>
                <a:cs typeface="Carlito"/>
              </a:rPr>
              <a:t>Figure </a:t>
            </a:r>
            <a:r>
              <a:rPr sz="5600" b="0" dirty="0">
                <a:solidFill>
                  <a:srgbClr val="04607A"/>
                </a:solidFill>
                <a:latin typeface="Carlito"/>
                <a:cs typeface="Carlito"/>
              </a:rPr>
              <a:t>of </a:t>
            </a:r>
            <a:r>
              <a:rPr sz="5600" b="0" spc="-5" dirty="0">
                <a:solidFill>
                  <a:srgbClr val="04607A"/>
                </a:solidFill>
                <a:latin typeface="Carlito"/>
                <a:cs typeface="Carlito"/>
              </a:rPr>
              <a:t>Speech:</a:t>
            </a:r>
            <a:r>
              <a:rPr sz="5600" b="0" spc="-120" dirty="0">
                <a:solidFill>
                  <a:srgbClr val="04607A"/>
                </a:solidFill>
                <a:latin typeface="Carlito"/>
                <a:cs typeface="Carlito"/>
              </a:rPr>
              <a:t> </a:t>
            </a:r>
            <a:r>
              <a:rPr sz="5600" b="0" spc="-5" dirty="0">
                <a:solidFill>
                  <a:srgbClr val="04607A"/>
                </a:solidFill>
                <a:latin typeface="Carlito"/>
                <a:cs typeface="Carlito"/>
              </a:rPr>
              <a:t>Simile</a:t>
            </a:r>
            <a:endParaRPr sz="5600">
              <a:latin typeface="Carlito"/>
              <a:cs typeface="Carlito"/>
            </a:endParaRPr>
          </a:p>
        </p:txBody>
      </p:sp>
      <p:sp>
        <p:nvSpPr>
          <p:cNvPr id="3" name="object 3"/>
          <p:cNvSpPr txBox="1"/>
          <p:nvPr/>
        </p:nvSpPr>
        <p:spPr>
          <a:xfrm>
            <a:off x="596900" y="2166569"/>
            <a:ext cx="4083050" cy="4122420"/>
          </a:xfrm>
          <a:prstGeom prst="rect">
            <a:avLst/>
          </a:prstGeom>
        </p:spPr>
        <p:txBody>
          <a:bodyPr vert="horz" wrap="square" lIns="0" tIns="12065" rIns="0" bIns="0" rtlCol="0">
            <a:spAutoFit/>
          </a:bodyPr>
          <a:lstStyle/>
          <a:p>
            <a:pPr marL="315595" marR="5080">
              <a:lnSpc>
                <a:spcPct val="100000"/>
              </a:lnSpc>
              <a:spcBef>
                <a:spcPts val="95"/>
              </a:spcBef>
            </a:pPr>
            <a:r>
              <a:rPr sz="2800" spc="-795" dirty="0">
                <a:latin typeface="Times New Roman"/>
                <a:cs typeface="Times New Roman"/>
              </a:rPr>
              <a:t>C</a:t>
            </a:r>
            <a:r>
              <a:rPr sz="2650" spc="-795" dirty="0">
                <a:solidFill>
                  <a:srgbClr val="0AD0D9"/>
                </a:solidFill>
                <a:latin typeface="Carlito"/>
                <a:cs typeface="Carlito"/>
              </a:rPr>
              <a:t>y</a:t>
            </a:r>
            <a:r>
              <a:rPr sz="2650" spc="-270" dirty="0">
                <a:solidFill>
                  <a:srgbClr val="0AD0D9"/>
                </a:solidFill>
                <a:latin typeface="Carlito"/>
                <a:cs typeface="Carlito"/>
              </a:rPr>
              <a:t> </a:t>
            </a:r>
            <a:r>
              <a:rPr sz="2800" spc="160" dirty="0">
                <a:latin typeface="Times New Roman"/>
                <a:cs typeface="Times New Roman"/>
              </a:rPr>
              <a:t>an </a:t>
            </a:r>
            <a:r>
              <a:rPr sz="2800" spc="55" dirty="0">
                <a:latin typeface="Times New Roman"/>
                <a:cs typeface="Times New Roman"/>
              </a:rPr>
              <a:t>you </a:t>
            </a:r>
            <a:r>
              <a:rPr sz="2800" spc="85" dirty="0">
                <a:latin typeface="Times New Roman"/>
                <a:cs typeface="Times New Roman"/>
              </a:rPr>
              <a:t>locate </a:t>
            </a:r>
            <a:r>
              <a:rPr sz="2800" spc="170" dirty="0">
                <a:latin typeface="Times New Roman"/>
                <a:cs typeface="Times New Roman"/>
              </a:rPr>
              <a:t>the </a:t>
            </a:r>
            <a:r>
              <a:rPr sz="2800" spc="75" dirty="0">
                <a:latin typeface="Times New Roman"/>
                <a:cs typeface="Times New Roman"/>
              </a:rPr>
              <a:t>lines  </a:t>
            </a:r>
            <a:r>
              <a:rPr sz="2800" spc="100" dirty="0">
                <a:latin typeface="Times New Roman"/>
                <a:cs typeface="Times New Roman"/>
              </a:rPr>
              <a:t>which </a:t>
            </a:r>
            <a:r>
              <a:rPr sz="2800" spc="105" dirty="0">
                <a:latin typeface="Times New Roman"/>
                <a:cs typeface="Times New Roman"/>
              </a:rPr>
              <a:t>use </a:t>
            </a:r>
            <a:r>
              <a:rPr sz="2800" spc="65" dirty="0">
                <a:latin typeface="Times New Roman"/>
                <a:cs typeface="Times New Roman"/>
              </a:rPr>
              <a:t>simile </a:t>
            </a:r>
            <a:r>
              <a:rPr sz="2800" spc="114" dirty="0">
                <a:latin typeface="Times New Roman"/>
                <a:cs typeface="Times New Roman"/>
              </a:rPr>
              <a:t>in </a:t>
            </a:r>
            <a:r>
              <a:rPr sz="2800" spc="170" dirty="0">
                <a:latin typeface="Times New Roman"/>
                <a:cs typeface="Times New Roman"/>
              </a:rPr>
              <a:t>the  </a:t>
            </a:r>
            <a:r>
              <a:rPr sz="2800" spc="75" dirty="0">
                <a:latin typeface="Times New Roman"/>
                <a:cs typeface="Times New Roman"/>
              </a:rPr>
              <a:t>first</a:t>
            </a:r>
            <a:r>
              <a:rPr sz="2800" spc="-145" dirty="0">
                <a:latin typeface="Times New Roman"/>
                <a:cs typeface="Times New Roman"/>
              </a:rPr>
              <a:t> </a:t>
            </a:r>
            <a:r>
              <a:rPr sz="2800" spc="125" dirty="0">
                <a:latin typeface="Times New Roman"/>
                <a:cs typeface="Times New Roman"/>
              </a:rPr>
              <a:t>stanza</a:t>
            </a:r>
            <a:r>
              <a:rPr sz="2800" spc="-120" dirty="0">
                <a:latin typeface="Times New Roman"/>
                <a:cs typeface="Times New Roman"/>
              </a:rPr>
              <a:t> </a:t>
            </a:r>
            <a:r>
              <a:rPr sz="2800" spc="20" dirty="0">
                <a:latin typeface="Times New Roman"/>
                <a:cs typeface="Times New Roman"/>
              </a:rPr>
              <a:t>of</a:t>
            </a:r>
            <a:r>
              <a:rPr sz="2800" spc="25" dirty="0">
                <a:latin typeface="Times New Roman"/>
                <a:cs typeface="Times New Roman"/>
              </a:rPr>
              <a:t> </a:t>
            </a:r>
            <a:r>
              <a:rPr sz="2800" spc="170" dirty="0">
                <a:latin typeface="Times New Roman"/>
                <a:cs typeface="Times New Roman"/>
              </a:rPr>
              <a:t>the</a:t>
            </a:r>
            <a:r>
              <a:rPr sz="2800" spc="-125" dirty="0">
                <a:latin typeface="Times New Roman"/>
                <a:cs typeface="Times New Roman"/>
              </a:rPr>
              <a:t> </a:t>
            </a:r>
            <a:r>
              <a:rPr sz="2800" spc="114" dirty="0">
                <a:latin typeface="Times New Roman"/>
                <a:cs typeface="Times New Roman"/>
              </a:rPr>
              <a:t>poem?</a:t>
            </a:r>
            <a:endParaRPr sz="2800">
              <a:latin typeface="Times New Roman"/>
              <a:cs typeface="Times New Roman"/>
            </a:endParaRPr>
          </a:p>
          <a:p>
            <a:pPr marL="315595">
              <a:lnSpc>
                <a:spcPct val="100000"/>
              </a:lnSpc>
              <a:spcBef>
                <a:spcPts val="675"/>
              </a:spcBef>
            </a:pPr>
            <a:r>
              <a:rPr sz="2800" spc="-819" dirty="0">
                <a:latin typeface="Times New Roman"/>
                <a:cs typeface="Times New Roman"/>
              </a:rPr>
              <a:t>C</a:t>
            </a:r>
            <a:r>
              <a:rPr sz="2650" spc="-819" dirty="0">
                <a:solidFill>
                  <a:srgbClr val="0AD0D9"/>
                </a:solidFill>
                <a:latin typeface="Times New Roman"/>
                <a:cs typeface="Times New Roman"/>
              </a:rPr>
              <a:t>y</a:t>
            </a:r>
            <a:r>
              <a:rPr sz="2650" spc="-409" dirty="0">
                <a:solidFill>
                  <a:srgbClr val="0AD0D9"/>
                </a:solidFill>
                <a:latin typeface="Times New Roman"/>
                <a:cs typeface="Times New Roman"/>
              </a:rPr>
              <a:t> </a:t>
            </a:r>
            <a:r>
              <a:rPr sz="2800" spc="30" dirty="0">
                <a:latin typeface="Times New Roman"/>
                <a:cs typeface="Times New Roman"/>
              </a:rPr>
              <a:t>hildren’s faces</a:t>
            </a:r>
            <a:r>
              <a:rPr sz="2800" spc="-150" dirty="0">
                <a:latin typeface="Times New Roman"/>
                <a:cs typeface="Times New Roman"/>
              </a:rPr>
              <a:t> </a:t>
            </a:r>
            <a:r>
              <a:rPr sz="2800" b="1" spc="-90" dirty="0">
                <a:latin typeface="Georgia"/>
                <a:cs typeface="Georgia"/>
              </a:rPr>
              <a:t>like</a:t>
            </a:r>
            <a:endParaRPr sz="2800">
              <a:latin typeface="Georgia"/>
              <a:cs typeface="Georgia"/>
            </a:endParaRPr>
          </a:p>
          <a:p>
            <a:pPr marL="315595">
              <a:lnSpc>
                <a:spcPct val="100000"/>
              </a:lnSpc>
            </a:pPr>
            <a:r>
              <a:rPr sz="2800" spc="85" dirty="0">
                <a:latin typeface="Times New Roman"/>
                <a:cs typeface="Times New Roman"/>
              </a:rPr>
              <a:t>rootless</a:t>
            </a:r>
            <a:r>
              <a:rPr sz="2800" spc="-125" dirty="0">
                <a:latin typeface="Times New Roman"/>
                <a:cs typeface="Times New Roman"/>
              </a:rPr>
              <a:t> </a:t>
            </a:r>
            <a:r>
              <a:rPr sz="2800" spc="70" dirty="0">
                <a:latin typeface="Times New Roman"/>
                <a:cs typeface="Times New Roman"/>
              </a:rPr>
              <a:t>weeds</a:t>
            </a:r>
            <a:endParaRPr sz="2800">
              <a:latin typeface="Times New Roman"/>
              <a:cs typeface="Times New Roman"/>
            </a:endParaRPr>
          </a:p>
          <a:p>
            <a:pPr marL="12700" marR="213995" indent="302895">
              <a:lnSpc>
                <a:spcPts val="4029"/>
              </a:lnSpc>
              <a:spcBef>
                <a:spcPts val="250"/>
              </a:spcBef>
            </a:pPr>
            <a:r>
              <a:rPr sz="2800" spc="-254" dirty="0">
                <a:latin typeface="Times New Roman"/>
                <a:cs typeface="Times New Roman"/>
              </a:rPr>
              <a:t>T</a:t>
            </a:r>
            <a:r>
              <a:rPr sz="2650" spc="-254" dirty="0">
                <a:solidFill>
                  <a:srgbClr val="0AD0D9"/>
                </a:solidFill>
                <a:latin typeface="Times New Roman"/>
                <a:cs typeface="Times New Roman"/>
              </a:rPr>
              <a:t>y</a:t>
            </a:r>
            <a:r>
              <a:rPr sz="2800" spc="-254" dirty="0">
                <a:latin typeface="Times New Roman"/>
                <a:cs typeface="Times New Roman"/>
              </a:rPr>
              <a:t>he </a:t>
            </a:r>
            <a:r>
              <a:rPr sz="2800" spc="105" dirty="0">
                <a:latin typeface="Times New Roman"/>
                <a:cs typeface="Times New Roman"/>
              </a:rPr>
              <a:t>Paper seeming</a:t>
            </a:r>
            <a:r>
              <a:rPr sz="2800" spc="-155" dirty="0">
                <a:latin typeface="Times New Roman"/>
                <a:cs typeface="Times New Roman"/>
              </a:rPr>
              <a:t> </a:t>
            </a:r>
            <a:r>
              <a:rPr sz="2800" spc="55" dirty="0">
                <a:latin typeface="Times New Roman"/>
                <a:cs typeface="Times New Roman"/>
              </a:rPr>
              <a:t>boy  </a:t>
            </a:r>
            <a:r>
              <a:rPr sz="2800" spc="135" dirty="0">
                <a:latin typeface="Times New Roman"/>
                <a:cs typeface="Times New Roman"/>
              </a:rPr>
              <a:t>(Which </a:t>
            </a:r>
            <a:r>
              <a:rPr sz="2800" spc="65" dirty="0">
                <a:latin typeface="Times New Roman"/>
                <a:cs typeface="Times New Roman"/>
              </a:rPr>
              <a:t>figure </a:t>
            </a:r>
            <a:r>
              <a:rPr sz="2800" spc="20" dirty="0">
                <a:latin typeface="Times New Roman"/>
                <a:cs typeface="Times New Roman"/>
              </a:rPr>
              <a:t>of</a:t>
            </a:r>
            <a:r>
              <a:rPr sz="2800" spc="-434" dirty="0">
                <a:latin typeface="Times New Roman"/>
                <a:cs typeface="Times New Roman"/>
              </a:rPr>
              <a:t> </a:t>
            </a:r>
            <a:r>
              <a:rPr sz="2800" spc="110" dirty="0">
                <a:latin typeface="Times New Roman"/>
                <a:cs typeface="Times New Roman"/>
              </a:rPr>
              <a:t>speech</a:t>
            </a:r>
            <a:endParaRPr sz="2800">
              <a:latin typeface="Times New Roman"/>
              <a:cs typeface="Times New Roman"/>
            </a:endParaRPr>
          </a:p>
          <a:p>
            <a:pPr marL="315595">
              <a:lnSpc>
                <a:spcPts val="3120"/>
              </a:lnSpc>
            </a:pPr>
            <a:r>
              <a:rPr sz="2800" spc="120" dirty="0">
                <a:latin typeface="Times New Roman"/>
                <a:cs typeface="Times New Roman"/>
              </a:rPr>
              <a:t>has</a:t>
            </a:r>
            <a:r>
              <a:rPr sz="2800" spc="-75" dirty="0">
                <a:latin typeface="Times New Roman"/>
                <a:cs typeface="Times New Roman"/>
              </a:rPr>
              <a:t> </a:t>
            </a:r>
            <a:r>
              <a:rPr sz="2800" spc="145" dirty="0">
                <a:latin typeface="Times New Roman"/>
                <a:cs typeface="Times New Roman"/>
              </a:rPr>
              <a:t>been</a:t>
            </a:r>
            <a:r>
              <a:rPr sz="2800" spc="-90" dirty="0">
                <a:latin typeface="Times New Roman"/>
                <a:cs typeface="Times New Roman"/>
              </a:rPr>
              <a:t> </a:t>
            </a:r>
            <a:r>
              <a:rPr sz="2800" spc="125" dirty="0">
                <a:latin typeface="Times New Roman"/>
                <a:cs typeface="Times New Roman"/>
              </a:rPr>
              <a:t>used</a:t>
            </a:r>
            <a:r>
              <a:rPr sz="2800" spc="-5" dirty="0">
                <a:latin typeface="Times New Roman"/>
                <a:cs typeface="Times New Roman"/>
              </a:rPr>
              <a:t> </a:t>
            </a:r>
            <a:r>
              <a:rPr sz="2800" spc="114" dirty="0">
                <a:latin typeface="Times New Roman"/>
                <a:cs typeface="Times New Roman"/>
              </a:rPr>
              <a:t>in</a:t>
            </a:r>
            <a:r>
              <a:rPr sz="2800" spc="-90" dirty="0">
                <a:latin typeface="Times New Roman"/>
                <a:cs typeface="Times New Roman"/>
              </a:rPr>
              <a:t> </a:t>
            </a:r>
            <a:r>
              <a:rPr sz="2800" spc="114" dirty="0">
                <a:latin typeface="Times New Roman"/>
                <a:cs typeface="Times New Roman"/>
              </a:rPr>
              <a:t>this</a:t>
            </a:r>
            <a:endParaRPr sz="2800">
              <a:latin typeface="Times New Roman"/>
              <a:cs typeface="Times New Roman"/>
            </a:endParaRPr>
          </a:p>
          <a:p>
            <a:pPr marL="315595">
              <a:lnSpc>
                <a:spcPct val="100000"/>
              </a:lnSpc>
            </a:pPr>
            <a:r>
              <a:rPr sz="2800" spc="65" dirty="0">
                <a:latin typeface="Times New Roman"/>
                <a:cs typeface="Times New Roman"/>
              </a:rPr>
              <a:t>line?)</a:t>
            </a:r>
            <a:endParaRPr sz="2800">
              <a:latin typeface="Times New Roman"/>
              <a:cs typeface="Times New Roman"/>
            </a:endParaRPr>
          </a:p>
        </p:txBody>
      </p:sp>
      <p:sp>
        <p:nvSpPr>
          <p:cNvPr id="4" name="object 4"/>
          <p:cNvSpPr/>
          <p:nvPr/>
        </p:nvSpPr>
        <p:spPr>
          <a:xfrm>
            <a:off x="4794250" y="2381250"/>
            <a:ext cx="4857750" cy="4445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5401" y="1140917"/>
            <a:ext cx="8008620" cy="880110"/>
          </a:xfrm>
          <a:prstGeom prst="rect">
            <a:avLst/>
          </a:prstGeom>
        </p:spPr>
        <p:txBody>
          <a:bodyPr vert="horz" wrap="square" lIns="0" tIns="13335" rIns="0" bIns="0" rtlCol="0">
            <a:spAutoFit/>
          </a:bodyPr>
          <a:lstStyle/>
          <a:p>
            <a:pPr marL="12700">
              <a:lnSpc>
                <a:spcPct val="100000"/>
              </a:lnSpc>
              <a:spcBef>
                <a:spcPts val="105"/>
              </a:spcBef>
            </a:pPr>
            <a:r>
              <a:rPr sz="5600" b="0" spc="-15" dirty="0">
                <a:solidFill>
                  <a:srgbClr val="04607A"/>
                </a:solidFill>
                <a:latin typeface="Carlito"/>
                <a:cs typeface="Carlito"/>
              </a:rPr>
              <a:t>Figure </a:t>
            </a:r>
            <a:r>
              <a:rPr sz="5600" b="0" dirty="0">
                <a:solidFill>
                  <a:srgbClr val="04607A"/>
                </a:solidFill>
                <a:latin typeface="Carlito"/>
                <a:cs typeface="Carlito"/>
              </a:rPr>
              <a:t>of </a:t>
            </a:r>
            <a:r>
              <a:rPr sz="5600" b="0" spc="-5" dirty="0">
                <a:solidFill>
                  <a:srgbClr val="04607A"/>
                </a:solidFill>
                <a:latin typeface="Carlito"/>
                <a:cs typeface="Carlito"/>
              </a:rPr>
              <a:t>speech:</a:t>
            </a:r>
            <a:r>
              <a:rPr sz="5600" b="0" spc="-95" dirty="0">
                <a:solidFill>
                  <a:srgbClr val="04607A"/>
                </a:solidFill>
                <a:latin typeface="Carlito"/>
                <a:cs typeface="Carlito"/>
              </a:rPr>
              <a:t> </a:t>
            </a:r>
            <a:r>
              <a:rPr sz="5600" b="0" spc="-15" dirty="0">
                <a:solidFill>
                  <a:srgbClr val="04607A"/>
                </a:solidFill>
                <a:latin typeface="Carlito"/>
                <a:cs typeface="Carlito"/>
              </a:rPr>
              <a:t>Metaphor</a:t>
            </a:r>
            <a:endParaRPr sz="5600">
              <a:latin typeface="Carlito"/>
              <a:cs typeface="Carlito"/>
            </a:endParaRPr>
          </a:p>
        </p:txBody>
      </p:sp>
      <p:sp>
        <p:nvSpPr>
          <p:cNvPr id="3" name="object 3"/>
          <p:cNvSpPr txBox="1"/>
          <p:nvPr/>
        </p:nvSpPr>
        <p:spPr>
          <a:xfrm>
            <a:off x="900175" y="2157425"/>
            <a:ext cx="4054475" cy="3195955"/>
          </a:xfrm>
          <a:prstGeom prst="rect">
            <a:avLst/>
          </a:prstGeom>
        </p:spPr>
        <p:txBody>
          <a:bodyPr vert="horz" wrap="square" lIns="0" tIns="12065" rIns="0" bIns="0" rtlCol="0">
            <a:spAutoFit/>
          </a:bodyPr>
          <a:lstStyle/>
          <a:p>
            <a:pPr marL="12700" marR="5080">
              <a:lnSpc>
                <a:spcPct val="100000"/>
              </a:lnSpc>
              <a:spcBef>
                <a:spcPts val="95"/>
              </a:spcBef>
            </a:pPr>
            <a:r>
              <a:rPr sz="4000" spc="-335" dirty="0">
                <a:latin typeface="Times New Roman"/>
                <a:cs typeface="Times New Roman"/>
              </a:rPr>
              <a:t>C</a:t>
            </a:r>
            <a:r>
              <a:rPr sz="3800" spc="-335" dirty="0">
                <a:solidFill>
                  <a:srgbClr val="0AD0D9"/>
                </a:solidFill>
                <a:latin typeface="Carlito"/>
                <a:cs typeface="Carlito"/>
              </a:rPr>
              <a:t>y</a:t>
            </a:r>
            <a:r>
              <a:rPr sz="4000" spc="-335" dirty="0">
                <a:latin typeface="Times New Roman"/>
                <a:cs typeface="Times New Roman"/>
              </a:rPr>
              <a:t>an </a:t>
            </a:r>
            <a:r>
              <a:rPr sz="4000" spc="85" dirty="0">
                <a:latin typeface="Times New Roman"/>
                <a:cs typeface="Times New Roman"/>
              </a:rPr>
              <a:t>you </a:t>
            </a:r>
            <a:r>
              <a:rPr sz="4000" spc="125" dirty="0">
                <a:latin typeface="Times New Roman"/>
                <a:cs typeface="Times New Roman"/>
              </a:rPr>
              <a:t>locate</a:t>
            </a:r>
            <a:r>
              <a:rPr sz="4000" spc="-170" dirty="0">
                <a:latin typeface="Times New Roman"/>
                <a:cs typeface="Times New Roman"/>
              </a:rPr>
              <a:t> </a:t>
            </a:r>
            <a:r>
              <a:rPr sz="4000" spc="245" dirty="0">
                <a:latin typeface="Times New Roman"/>
                <a:cs typeface="Times New Roman"/>
              </a:rPr>
              <a:t>the  </a:t>
            </a:r>
            <a:r>
              <a:rPr sz="4000" spc="110" dirty="0">
                <a:latin typeface="Times New Roman"/>
                <a:cs typeface="Times New Roman"/>
              </a:rPr>
              <a:t>lines </a:t>
            </a:r>
            <a:r>
              <a:rPr sz="4000" spc="140" dirty="0">
                <a:latin typeface="Times New Roman"/>
                <a:cs typeface="Times New Roman"/>
              </a:rPr>
              <a:t>which </a:t>
            </a:r>
            <a:r>
              <a:rPr sz="4000" spc="150" dirty="0">
                <a:latin typeface="Times New Roman"/>
                <a:cs typeface="Times New Roman"/>
              </a:rPr>
              <a:t>use  </a:t>
            </a:r>
            <a:r>
              <a:rPr sz="4000" spc="185" dirty="0">
                <a:latin typeface="Times New Roman"/>
                <a:cs typeface="Times New Roman"/>
              </a:rPr>
              <a:t>Metaphor </a:t>
            </a:r>
            <a:r>
              <a:rPr sz="4000" spc="170" dirty="0">
                <a:latin typeface="Times New Roman"/>
                <a:cs typeface="Times New Roman"/>
              </a:rPr>
              <a:t>in </a:t>
            </a:r>
            <a:r>
              <a:rPr sz="4000" spc="245" dirty="0">
                <a:latin typeface="Times New Roman"/>
                <a:cs typeface="Times New Roman"/>
              </a:rPr>
              <a:t>the  </a:t>
            </a:r>
            <a:r>
              <a:rPr sz="4000" spc="165" dirty="0">
                <a:latin typeface="Times New Roman"/>
                <a:cs typeface="Times New Roman"/>
              </a:rPr>
              <a:t>poem?</a:t>
            </a:r>
            <a:endParaRPr sz="4000" dirty="0">
              <a:latin typeface="Times New Roman"/>
              <a:cs typeface="Times New Roman"/>
            </a:endParaRPr>
          </a:p>
          <a:p>
            <a:pPr marL="12700">
              <a:lnSpc>
                <a:spcPct val="100000"/>
              </a:lnSpc>
              <a:spcBef>
                <a:spcPts val="965"/>
              </a:spcBef>
            </a:pPr>
            <a:r>
              <a:rPr sz="4000" spc="-545" dirty="0">
                <a:latin typeface="Times New Roman"/>
                <a:cs typeface="Times New Roman"/>
              </a:rPr>
              <a:t>Boy </a:t>
            </a:r>
            <a:r>
              <a:rPr lang="en-IN" sz="4000" spc="-545" dirty="0">
                <a:latin typeface="Times New Roman"/>
                <a:cs typeface="Times New Roman"/>
              </a:rPr>
              <a:t> </a:t>
            </a:r>
            <a:r>
              <a:rPr sz="4000" spc="165" dirty="0">
                <a:latin typeface="Times New Roman"/>
                <a:cs typeface="Times New Roman"/>
              </a:rPr>
              <a:t>with </a:t>
            </a:r>
            <a:r>
              <a:rPr sz="4000" spc="-5" dirty="0">
                <a:latin typeface="Times New Roman"/>
                <a:cs typeface="Times New Roman"/>
              </a:rPr>
              <a:t>rat’s</a:t>
            </a:r>
            <a:r>
              <a:rPr sz="4000" spc="-615" dirty="0">
                <a:latin typeface="Times New Roman"/>
                <a:cs typeface="Times New Roman"/>
              </a:rPr>
              <a:t> </a:t>
            </a:r>
            <a:r>
              <a:rPr sz="4000" spc="40" dirty="0">
                <a:latin typeface="Times New Roman"/>
                <a:cs typeface="Times New Roman"/>
              </a:rPr>
              <a:t>eyes</a:t>
            </a:r>
            <a:endParaRPr sz="4000" dirty="0">
              <a:latin typeface="Times New Roman"/>
              <a:cs typeface="Times New Roman"/>
            </a:endParaRPr>
          </a:p>
        </p:txBody>
      </p:sp>
      <p:sp>
        <p:nvSpPr>
          <p:cNvPr id="4" name="object 4"/>
          <p:cNvSpPr/>
          <p:nvPr/>
        </p:nvSpPr>
        <p:spPr>
          <a:xfrm>
            <a:off x="5437251" y="2381250"/>
            <a:ext cx="3643249" cy="36607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31D18-A349-4496-962B-733D0E5E1419}"/>
              </a:ext>
            </a:extLst>
          </p:cNvPr>
          <p:cNvSpPr>
            <a:spLocks noGrp="1"/>
          </p:cNvSpPr>
          <p:nvPr>
            <p:ph type="title"/>
          </p:nvPr>
        </p:nvSpPr>
        <p:spPr>
          <a:xfrm>
            <a:off x="608075" y="426795"/>
            <a:ext cx="8950198" cy="769441"/>
          </a:xfrm>
        </p:spPr>
        <p:txBody>
          <a:bodyPr/>
          <a:lstStyle/>
          <a:p>
            <a:r>
              <a:rPr lang="en-IN" sz="5000" dirty="0" err="1">
                <a:solidFill>
                  <a:schemeClr val="tx1"/>
                </a:solidFill>
                <a:latin typeface="Arial" panose="020B0604020202020204" pitchFamily="34" charset="0"/>
                <a:cs typeface="Arial" panose="020B0604020202020204" pitchFamily="34" charset="0"/>
              </a:rPr>
              <a:t>Vacabulary</a:t>
            </a:r>
            <a:endParaRPr lang="en-IN" sz="5000" dirty="0">
              <a:solidFill>
                <a:schemeClr val="tx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C92FB2D-3E84-4246-AC84-F3E0BA8A59E1}"/>
              </a:ext>
            </a:extLst>
          </p:cNvPr>
          <p:cNvSpPr>
            <a:spLocks noGrp="1"/>
          </p:cNvSpPr>
          <p:nvPr>
            <p:ph type="body" idx="1"/>
          </p:nvPr>
        </p:nvSpPr>
        <p:spPr>
          <a:xfrm>
            <a:off x="203201" y="1196236"/>
            <a:ext cx="9753600" cy="7500447"/>
          </a:xfrm>
        </p:spPr>
        <p:txBody>
          <a:bodyPr/>
          <a:lstStyle/>
          <a:p>
            <a:pPr algn="l" rtl="0"/>
            <a:r>
              <a:rPr lang="en-US" b="0" i="0" dirty="0">
                <a:solidFill>
                  <a:srgbClr val="000000"/>
                </a:solidFill>
                <a:effectLst/>
                <a:latin typeface="roboto"/>
              </a:rPr>
              <a:t>weeds: unwanted plants that grow on their own</a:t>
            </a:r>
          </a:p>
          <a:p>
            <a:pPr algn="l" rtl="0"/>
            <a:r>
              <a:rPr lang="en-US" b="0" i="0" dirty="0">
                <a:solidFill>
                  <a:srgbClr val="000000"/>
                </a:solidFill>
                <a:effectLst/>
                <a:latin typeface="roboto"/>
              </a:rPr>
              <a:t>Paper seeming boy: Very thin boy, as thin as a sheet of paper</a:t>
            </a:r>
          </a:p>
          <a:p>
            <a:pPr algn="l" rtl="0"/>
            <a:r>
              <a:rPr lang="en-US" b="0" i="0" dirty="0">
                <a:solidFill>
                  <a:srgbClr val="000000"/>
                </a:solidFill>
                <a:effectLst/>
                <a:latin typeface="roboto"/>
              </a:rPr>
              <a:t>heir: Successor</a:t>
            </a:r>
          </a:p>
          <a:p>
            <a:pPr algn="l" rtl="0"/>
            <a:r>
              <a:rPr lang="en-US" b="0" i="0" dirty="0">
                <a:solidFill>
                  <a:srgbClr val="000000"/>
                </a:solidFill>
                <a:effectLst/>
                <a:latin typeface="roboto"/>
              </a:rPr>
              <a:t>Sour: unpleasant, here refers to the </a:t>
            </a:r>
            <a:r>
              <a:rPr lang="en-US" b="0" i="0" dirty="0" err="1">
                <a:solidFill>
                  <a:srgbClr val="000000"/>
                </a:solidFill>
                <a:effectLst/>
                <a:latin typeface="roboto"/>
              </a:rPr>
              <a:t>colour</a:t>
            </a:r>
            <a:r>
              <a:rPr lang="en-US" b="0" i="0" dirty="0">
                <a:solidFill>
                  <a:srgbClr val="000000"/>
                </a:solidFill>
                <a:effectLst/>
                <a:latin typeface="roboto"/>
              </a:rPr>
              <a:t> of sour cream -off white or </a:t>
            </a:r>
            <a:r>
              <a:rPr lang="en-US" b="0" i="0" dirty="0" err="1">
                <a:solidFill>
                  <a:srgbClr val="000000"/>
                </a:solidFill>
                <a:effectLst/>
                <a:latin typeface="roboto"/>
              </a:rPr>
              <a:t>creamish</a:t>
            </a:r>
            <a:endParaRPr lang="en-US" b="0" i="0" dirty="0">
              <a:solidFill>
                <a:srgbClr val="000000"/>
              </a:solidFill>
              <a:effectLst/>
              <a:latin typeface="roboto"/>
            </a:endParaRPr>
          </a:p>
          <a:p>
            <a:pPr algn="l" rtl="0"/>
            <a:r>
              <a:rPr lang="en-US" b="0" i="0" dirty="0">
                <a:solidFill>
                  <a:srgbClr val="000000"/>
                </a:solidFill>
                <a:effectLst/>
                <a:latin typeface="roboto"/>
              </a:rPr>
              <a:t>Donations: things given or received in charity</a:t>
            </a:r>
          </a:p>
          <a:p>
            <a:pPr algn="l" rtl="0"/>
            <a:r>
              <a:rPr lang="en-US" b="0" i="0" dirty="0">
                <a:solidFill>
                  <a:srgbClr val="000000"/>
                </a:solidFill>
                <a:effectLst/>
                <a:latin typeface="roboto"/>
              </a:rPr>
              <a:t>Dawn: early morning, sunrise</a:t>
            </a:r>
          </a:p>
          <a:p>
            <a:pPr algn="l" rtl="0"/>
            <a:r>
              <a:rPr lang="en-US" b="0" i="0" dirty="0">
                <a:solidFill>
                  <a:srgbClr val="000000"/>
                </a:solidFill>
                <a:effectLst/>
                <a:latin typeface="roboto"/>
              </a:rPr>
              <a:t>civilized dome: here, it means rising sun at the horizon which is in the shape of a dome (semi - circle)</a:t>
            </a:r>
          </a:p>
          <a:p>
            <a:pPr algn="l" rtl="0"/>
            <a:r>
              <a:rPr lang="en-US" b="0" i="0" dirty="0">
                <a:solidFill>
                  <a:srgbClr val="000000"/>
                </a:solidFill>
                <a:effectLst/>
                <a:latin typeface="roboto"/>
              </a:rPr>
              <a:t>Tyrolese valley: A beautiful ice-free valley in Austria</a:t>
            </a:r>
          </a:p>
          <a:p>
            <a:pPr algn="l" rtl="0"/>
            <a:r>
              <a:rPr lang="en-US" b="0" i="0" dirty="0">
                <a:solidFill>
                  <a:srgbClr val="000000"/>
                </a:solidFill>
                <a:effectLst/>
                <a:latin typeface="roboto"/>
              </a:rPr>
              <a:t>Sealed: shut or locked</a:t>
            </a:r>
          </a:p>
          <a:p>
            <a:pPr algn="l" rtl="0"/>
            <a:r>
              <a:rPr lang="en-US" b="0" i="0" dirty="0">
                <a:solidFill>
                  <a:srgbClr val="000000"/>
                </a:solidFill>
                <a:effectLst/>
                <a:latin typeface="roboto"/>
              </a:rPr>
              <a:t>lead: here, dark future of kids</a:t>
            </a:r>
          </a:p>
          <a:p>
            <a:pPr algn="l" rtl="0"/>
            <a:r>
              <a:rPr lang="en-US" b="0" i="0" dirty="0" err="1">
                <a:solidFill>
                  <a:srgbClr val="000000"/>
                </a:solidFill>
                <a:effectLst/>
                <a:latin typeface="roboto"/>
              </a:rPr>
              <a:t>Capes:A</a:t>
            </a:r>
            <a:r>
              <a:rPr lang="en-US" b="0" i="0" dirty="0">
                <a:solidFill>
                  <a:srgbClr val="000000"/>
                </a:solidFill>
                <a:effectLst/>
                <a:latin typeface="roboto"/>
              </a:rPr>
              <a:t> large piece of land that sticks out into the sea from the coast</a:t>
            </a:r>
          </a:p>
          <a:p>
            <a:pPr algn="l" rtl="0"/>
            <a:endParaRPr lang="en-US" b="0" i="0" dirty="0">
              <a:solidFill>
                <a:srgbClr val="000000"/>
              </a:solidFill>
              <a:effectLst/>
              <a:latin typeface="roboto"/>
            </a:endParaRPr>
          </a:p>
          <a:p>
            <a:endParaRPr lang="en-IN" dirty="0"/>
          </a:p>
        </p:txBody>
      </p:sp>
    </p:spTree>
    <p:extLst>
      <p:ext uri="{BB962C8B-B14F-4D97-AF65-F5344CB8AC3E}">
        <p14:creationId xmlns:p14="http://schemas.microsoft.com/office/powerpoint/2010/main" val="1585131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53E0A-6E04-4CC4-98B5-B51812895F3D}"/>
              </a:ext>
            </a:extLst>
          </p:cNvPr>
          <p:cNvSpPr>
            <a:spLocks noGrp="1"/>
          </p:cNvSpPr>
          <p:nvPr>
            <p:ph type="body" idx="1"/>
          </p:nvPr>
        </p:nvSpPr>
        <p:spPr>
          <a:xfrm>
            <a:off x="617347" y="609601"/>
            <a:ext cx="8931655" cy="5170646"/>
          </a:xfrm>
        </p:spPr>
        <p:txBody>
          <a:bodyPr/>
          <a:lstStyle/>
          <a:p>
            <a:pPr algn="l" rtl="0"/>
            <a:r>
              <a:rPr lang="en-US" b="0" i="0" dirty="0">
                <a:solidFill>
                  <a:srgbClr val="000000"/>
                </a:solidFill>
                <a:effectLst/>
                <a:latin typeface="roboto"/>
              </a:rPr>
              <a:t>Wicked: evil</a:t>
            </a:r>
          </a:p>
          <a:p>
            <a:pPr algn="l" rtl="0"/>
            <a:r>
              <a:rPr lang="en-US" b="0" i="0" dirty="0">
                <a:solidFill>
                  <a:srgbClr val="000000"/>
                </a:solidFill>
                <a:effectLst/>
                <a:latin typeface="roboto"/>
              </a:rPr>
              <a:t>Tempted: persuade</a:t>
            </a:r>
          </a:p>
          <a:p>
            <a:pPr algn="l" rtl="0"/>
            <a:r>
              <a:rPr lang="en-US" b="0" i="0" dirty="0">
                <a:solidFill>
                  <a:srgbClr val="000000"/>
                </a:solidFill>
                <a:effectLst/>
                <a:latin typeface="roboto"/>
              </a:rPr>
              <a:t>Slyly: trickily</a:t>
            </a:r>
          </a:p>
          <a:p>
            <a:pPr algn="l" rtl="0"/>
            <a:r>
              <a:rPr lang="en-US" b="0" i="0" dirty="0">
                <a:solidFill>
                  <a:srgbClr val="000000"/>
                </a:solidFill>
                <a:effectLst/>
                <a:latin typeface="roboto"/>
              </a:rPr>
              <a:t>Cramped: confined</a:t>
            </a:r>
          </a:p>
          <a:p>
            <a:pPr algn="l" rtl="0"/>
            <a:r>
              <a:rPr lang="en-US" b="0" i="0" dirty="0">
                <a:solidFill>
                  <a:srgbClr val="000000"/>
                </a:solidFill>
                <a:effectLst/>
                <a:latin typeface="roboto"/>
              </a:rPr>
              <a:t>Slag: weak</a:t>
            </a:r>
          </a:p>
          <a:p>
            <a:pPr algn="l" rtl="0"/>
            <a:r>
              <a:rPr lang="en-US" b="0" i="0" dirty="0">
                <a:solidFill>
                  <a:srgbClr val="000000"/>
                </a:solidFill>
                <a:effectLst/>
                <a:latin typeface="roboto"/>
              </a:rPr>
              <a:t>Mended: repaired</a:t>
            </a:r>
          </a:p>
          <a:p>
            <a:pPr algn="l" rtl="0"/>
            <a:r>
              <a:rPr lang="en-US" b="0" i="0" dirty="0">
                <a:solidFill>
                  <a:srgbClr val="000000"/>
                </a:solidFill>
                <a:effectLst/>
                <a:latin typeface="roboto"/>
              </a:rPr>
              <a:t>Blot: to mark with a spot</a:t>
            </a:r>
          </a:p>
          <a:p>
            <a:pPr algn="l" rtl="0"/>
            <a:r>
              <a:rPr lang="en-US" b="0" i="0" dirty="0">
                <a:solidFill>
                  <a:srgbClr val="000000"/>
                </a:solidFill>
                <a:effectLst/>
                <a:latin typeface="roboto"/>
              </a:rPr>
              <a:t>Doom: disaster</a:t>
            </a:r>
          </a:p>
          <a:p>
            <a:pPr algn="l" rtl="0"/>
            <a:r>
              <a:rPr lang="en-US" b="0" i="0" dirty="0">
                <a:solidFill>
                  <a:srgbClr val="000000"/>
                </a:solidFill>
                <a:effectLst/>
                <a:latin typeface="roboto"/>
              </a:rPr>
              <a:t>Catacombs: tomb, cemetery</a:t>
            </a:r>
          </a:p>
          <a:p>
            <a:pPr algn="l" rtl="0"/>
            <a:r>
              <a:rPr lang="en-US" b="0" i="0" dirty="0">
                <a:solidFill>
                  <a:srgbClr val="000000"/>
                </a:solidFill>
                <a:effectLst/>
                <a:latin typeface="roboto"/>
              </a:rPr>
              <a:t>Azure: deep blue</a:t>
            </a:r>
          </a:p>
          <a:p>
            <a:pPr algn="l" rtl="0"/>
            <a:endParaRPr lang="en-US" b="0" i="0" dirty="0">
              <a:solidFill>
                <a:srgbClr val="000000"/>
              </a:solidFill>
              <a:effectLst/>
              <a:latin typeface="roboto"/>
            </a:endParaRPr>
          </a:p>
          <a:p>
            <a:endParaRPr lang="en-IN" dirty="0"/>
          </a:p>
        </p:txBody>
      </p:sp>
    </p:spTree>
    <p:extLst>
      <p:ext uri="{BB962C8B-B14F-4D97-AF65-F5344CB8AC3E}">
        <p14:creationId xmlns:p14="http://schemas.microsoft.com/office/powerpoint/2010/main" val="237521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56" y="0"/>
            <a:ext cx="10161905" cy="7620000"/>
            <a:chOff x="-556" y="0"/>
            <a:chExt cx="10161905" cy="7620000"/>
          </a:xfrm>
        </p:grpSpPr>
        <p:sp>
          <p:nvSpPr>
            <p:cNvPr id="3" name="object 3"/>
            <p:cNvSpPr/>
            <p:nvPr/>
          </p:nvSpPr>
          <p:spPr>
            <a:xfrm>
              <a:off x="0" y="0"/>
              <a:ext cx="10160000" cy="7619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6" y="0"/>
              <a:ext cx="10161318" cy="1142216"/>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281127" y="1770633"/>
            <a:ext cx="2776220" cy="4675505"/>
          </a:xfrm>
          <a:prstGeom prst="rect">
            <a:avLst/>
          </a:prstGeom>
        </p:spPr>
        <p:txBody>
          <a:bodyPr vert="horz" wrap="square" lIns="0" tIns="13335" rIns="0" bIns="0" rtlCol="0">
            <a:spAutoFit/>
          </a:bodyPr>
          <a:lstStyle/>
          <a:p>
            <a:pPr marL="12700">
              <a:lnSpc>
                <a:spcPts val="2340"/>
              </a:lnSpc>
              <a:spcBef>
                <a:spcPts val="105"/>
              </a:spcBef>
            </a:pPr>
            <a:r>
              <a:rPr sz="2000" dirty="0">
                <a:solidFill>
                  <a:srgbClr val="04607A"/>
                </a:solidFill>
                <a:latin typeface="Arial"/>
                <a:cs typeface="Arial"/>
              </a:rPr>
              <a:t>STEPHEN</a:t>
            </a:r>
            <a:r>
              <a:rPr sz="2000" spc="-20" dirty="0">
                <a:solidFill>
                  <a:srgbClr val="04607A"/>
                </a:solidFill>
                <a:latin typeface="Arial"/>
                <a:cs typeface="Arial"/>
              </a:rPr>
              <a:t> </a:t>
            </a:r>
            <a:r>
              <a:rPr sz="2000" dirty="0">
                <a:solidFill>
                  <a:srgbClr val="04607A"/>
                </a:solidFill>
                <a:latin typeface="Arial"/>
                <a:cs typeface="Arial"/>
              </a:rPr>
              <a:t>SPENDER</a:t>
            </a:r>
            <a:endParaRPr sz="2000">
              <a:latin typeface="Arial"/>
              <a:cs typeface="Arial"/>
            </a:endParaRPr>
          </a:p>
          <a:p>
            <a:pPr marL="12700">
              <a:lnSpc>
                <a:spcPts val="2280"/>
              </a:lnSpc>
            </a:pPr>
            <a:r>
              <a:rPr sz="2000" dirty="0">
                <a:solidFill>
                  <a:srgbClr val="04607A"/>
                </a:solidFill>
                <a:latin typeface="Arial"/>
                <a:cs typeface="Arial"/>
              </a:rPr>
              <a:t>(1909-1995)</a:t>
            </a:r>
            <a:endParaRPr sz="2000">
              <a:latin typeface="Arial"/>
              <a:cs typeface="Arial"/>
            </a:endParaRPr>
          </a:p>
          <a:p>
            <a:pPr marL="12700" marR="87630">
              <a:lnSpc>
                <a:spcPct val="95000"/>
              </a:lnSpc>
              <a:spcBef>
                <a:spcPts val="55"/>
              </a:spcBef>
            </a:pPr>
            <a:r>
              <a:rPr sz="2000" dirty="0">
                <a:solidFill>
                  <a:srgbClr val="04607A"/>
                </a:solidFill>
                <a:latin typeface="Arial"/>
                <a:cs typeface="Arial"/>
              </a:rPr>
              <a:t>He was an English</a:t>
            </a:r>
            <a:r>
              <a:rPr sz="2000" spc="-125" dirty="0">
                <a:solidFill>
                  <a:srgbClr val="04607A"/>
                </a:solidFill>
                <a:latin typeface="Arial"/>
                <a:cs typeface="Arial"/>
              </a:rPr>
              <a:t> </a:t>
            </a:r>
            <a:r>
              <a:rPr sz="2000" dirty="0">
                <a:solidFill>
                  <a:srgbClr val="04607A"/>
                </a:solidFill>
                <a:latin typeface="Arial"/>
                <a:cs typeface="Arial"/>
              </a:rPr>
              <a:t>poet  and essayist who took  keen interest in politics  declaring himself a  socialist</a:t>
            </a:r>
            <a:r>
              <a:rPr sz="2000" spc="-45" dirty="0">
                <a:solidFill>
                  <a:srgbClr val="04607A"/>
                </a:solidFill>
                <a:latin typeface="Arial"/>
                <a:cs typeface="Arial"/>
              </a:rPr>
              <a:t> </a:t>
            </a:r>
            <a:r>
              <a:rPr sz="2000" dirty="0">
                <a:solidFill>
                  <a:srgbClr val="04607A"/>
                </a:solidFill>
                <a:latin typeface="Arial"/>
                <a:cs typeface="Arial"/>
              </a:rPr>
              <a:t>&amp;pacifist.</a:t>
            </a:r>
            <a:endParaRPr sz="2000">
              <a:latin typeface="Arial"/>
              <a:cs typeface="Arial"/>
            </a:endParaRPr>
          </a:p>
          <a:p>
            <a:pPr marL="12700">
              <a:lnSpc>
                <a:spcPts val="2220"/>
              </a:lnSpc>
            </a:pPr>
            <a:r>
              <a:rPr sz="2000" dirty="0">
                <a:solidFill>
                  <a:srgbClr val="04607A"/>
                </a:solidFill>
                <a:latin typeface="Arial"/>
                <a:cs typeface="Arial"/>
              </a:rPr>
              <a:t>BOOKS</a:t>
            </a:r>
            <a:endParaRPr sz="2000">
              <a:latin typeface="Arial"/>
              <a:cs typeface="Arial"/>
            </a:endParaRPr>
          </a:p>
          <a:p>
            <a:pPr marL="12700" marR="299720" algn="just">
              <a:lnSpc>
                <a:spcPts val="2280"/>
              </a:lnSpc>
              <a:spcBef>
                <a:spcPts val="120"/>
              </a:spcBef>
            </a:pPr>
            <a:r>
              <a:rPr sz="2000" dirty="0">
                <a:solidFill>
                  <a:srgbClr val="04607A"/>
                </a:solidFill>
                <a:latin typeface="Arial"/>
                <a:cs typeface="Arial"/>
              </a:rPr>
              <a:t>Poems of Dedication,  The Creative</a:t>
            </a:r>
            <a:r>
              <a:rPr sz="2000" spc="-110" dirty="0">
                <a:solidFill>
                  <a:srgbClr val="04607A"/>
                </a:solidFill>
                <a:latin typeface="Arial"/>
                <a:cs typeface="Arial"/>
              </a:rPr>
              <a:t> </a:t>
            </a:r>
            <a:r>
              <a:rPr sz="2000" dirty="0">
                <a:solidFill>
                  <a:srgbClr val="04607A"/>
                </a:solidFill>
                <a:latin typeface="Arial"/>
                <a:cs typeface="Arial"/>
              </a:rPr>
              <a:t>Element  </a:t>
            </a:r>
            <a:r>
              <a:rPr sz="2000" spc="-5" dirty="0">
                <a:solidFill>
                  <a:srgbClr val="04607A"/>
                </a:solidFill>
                <a:latin typeface="Arial"/>
                <a:cs typeface="Arial"/>
              </a:rPr>
              <a:t>World </a:t>
            </a:r>
            <a:r>
              <a:rPr sz="2000" dirty="0">
                <a:solidFill>
                  <a:srgbClr val="04607A"/>
                </a:solidFill>
                <a:latin typeface="Arial"/>
                <a:cs typeface="Arial"/>
              </a:rPr>
              <a:t>Within</a:t>
            </a:r>
            <a:r>
              <a:rPr sz="2000" spc="-70" dirty="0">
                <a:solidFill>
                  <a:srgbClr val="04607A"/>
                </a:solidFill>
                <a:latin typeface="Arial"/>
                <a:cs typeface="Arial"/>
              </a:rPr>
              <a:t> </a:t>
            </a:r>
            <a:r>
              <a:rPr sz="2000" spc="-5" dirty="0">
                <a:solidFill>
                  <a:srgbClr val="04607A"/>
                </a:solidFill>
                <a:latin typeface="Arial"/>
                <a:cs typeface="Arial"/>
              </a:rPr>
              <a:t>World.</a:t>
            </a:r>
            <a:endParaRPr sz="2000">
              <a:latin typeface="Arial"/>
              <a:cs typeface="Arial"/>
            </a:endParaRPr>
          </a:p>
          <a:p>
            <a:pPr marL="12700" marR="5080">
              <a:lnSpc>
                <a:spcPts val="2280"/>
              </a:lnSpc>
            </a:pPr>
            <a:r>
              <a:rPr sz="2000" dirty="0">
                <a:solidFill>
                  <a:srgbClr val="04607A"/>
                </a:solidFill>
                <a:latin typeface="Arial"/>
                <a:cs typeface="Arial"/>
              </a:rPr>
              <a:t>Social injustice, class  inequalities, empathy</a:t>
            </a:r>
            <a:r>
              <a:rPr sz="2000" spc="-135" dirty="0">
                <a:solidFill>
                  <a:srgbClr val="04607A"/>
                </a:solidFill>
                <a:latin typeface="Arial"/>
                <a:cs typeface="Arial"/>
              </a:rPr>
              <a:t> </a:t>
            </a:r>
            <a:r>
              <a:rPr sz="2000" dirty="0">
                <a:solidFill>
                  <a:srgbClr val="04607A"/>
                </a:solidFill>
                <a:latin typeface="Arial"/>
                <a:cs typeface="Arial"/>
              </a:rPr>
              <a:t>for  the downtrodden</a:t>
            </a:r>
            <a:r>
              <a:rPr sz="2000" spc="-95" dirty="0">
                <a:solidFill>
                  <a:srgbClr val="04607A"/>
                </a:solidFill>
                <a:latin typeface="Arial"/>
                <a:cs typeface="Arial"/>
              </a:rPr>
              <a:t> </a:t>
            </a:r>
            <a:r>
              <a:rPr sz="2000" dirty="0">
                <a:solidFill>
                  <a:srgbClr val="04607A"/>
                </a:solidFill>
                <a:latin typeface="Arial"/>
                <a:cs typeface="Arial"/>
              </a:rPr>
              <a:t>are</a:t>
            </a:r>
            <a:endParaRPr sz="2000">
              <a:latin typeface="Arial"/>
              <a:cs typeface="Arial"/>
            </a:endParaRPr>
          </a:p>
          <a:p>
            <a:pPr marL="12700" marR="121285">
              <a:lnSpc>
                <a:spcPts val="2280"/>
              </a:lnSpc>
            </a:pPr>
            <a:r>
              <a:rPr sz="2000" dirty="0">
                <a:solidFill>
                  <a:srgbClr val="04607A"/>
                </a:solidFill>
                <a:latin typeface="Arial"/>
                <a:cs typeface="Arial"/>
              </a:rPr>
              <a:t>the major themes of</a:t>
            </a:r>
            <a:r>
              <a:rPr sz="2000" spc="-155" dirty="0">
                <a:solidFill>
                  <a:srgbClr val="04607A"/>
                </a:solidFill>
                <a:latin typeface="Arial"/>
                <a:cs typeface="Arial"/>
              </a:rPr>
              <a:t> </a:t>
            </a:r>
            <a:r>
              <a:rPr sz="2000" dirty="0">
                <a:solidFill>
                  <a:srgbClr val="04607A"/>
                </a:solidFill>
                <a:latin typeface="Arial"/>
                <a:cs typeface="Arial"/>
              </a:rPr>
              <a:t>his  writings.</a:t>
            </a:r>
            <a:endParaRPr sz="2000">
              <a:latin typeface="Arial"/>
              <a:cs typeface="Arial"/>
            </a:endParaRPr>
          </a:p>
        </p:txBody>
      </p:sp>
      <p:sp>
        <p:nvSpPr>
          <p:cNvPr id="6" name="object 6"/>
          <p:cNvSpPr/>
          <p:nvPr/>
        </p:nvSpPr>
        <p:spPr>
          <a:xfrm>
            <a:off x="3619500" y="1004950"/>
            <a:ext cx="5641975" cy="502754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7894-9CAA-4C13-A85D-5B3E76B90DA7}"/>
              </a:ext>
            </a:extLst>
          </p:cNvPr>
          <p:cNvSpPr>
            <a:spLocks noGrp="1"/>
          </p:cNvSpPr>
          <p:nvPr>
            <p:ph type="title"/>
          </p:nvPr>
        </p:nvSpPr>
        <p:spPr>
          <a:xfrm>
            <a:off x="608075" y="426795"/>
            <a:ext cx="8950198" cy="446276"/>
          </a:xfrm>
        </p:spPr>
        <p:txBody>
          <a:bodyPr/>
          <a:lstStyle/>
          <a:p>
            <a:r>
              <a:rPr lang="en-IN" dirty="0">
                <a:solidFill>
                  <a:schemeClr val="tx1"/>
                </a:solidFill>
              </a:rPr>
              <a:t>Explanation</a:t>
            </a:r>
          </a:p>
        </p:txBody>
      </p:sp>
      <p:sp>
        <p:nvSpPr>
          <p:cNvPr id="3" name="Text Placeholder 2">
            <a:extLst>
              <a:ext uri="{FF2B5EF4-FFF2-40B4-BE49-F238E27FC236}">
                <a16:creationId xmlns:a16="http://schemas.microsoft.com/office/drawing/2014/main" id="{185D822A-6F4F-4FD7-ABDF-37CBFBCF4785}"/>
              </a:ext>
            </a:extLst>
          </p:cNvPr>
          <p:cNvSpPr>
            <a:spLocks noGrp="1"/>
          </p:cNvSpPr>
          <p:nvPr>
            <p:ph type="body" idx="1"/>
          </p:nvPr>
        </p:nvSpPr>
        <p:spPr>
          <a:xfrm>
            <a:off x="617347" y="1143001"/>
            <a:ext cx="8931655" cy="6463308"/>
          </a:xfrm>
        </p:spPr>
        <p:txBody>
          <a:bodyPr/>
          <a:lstStyle/>
          <a:p>
            <a:pPr algn="just"/>
            <a:r>
              <a:rPr lang="en-US" b="0" i="1" dirty="0">
                <a:solidFill>
                  <a:srgbClr val="000000"/>
                </a:solidFill>
                <a:effectLst/>
                <a:latin typeface="roboto"/>
              </a:rPr>
              <a:t>The poet describes the children who study in an elementary school which is setup in a slum area. The poet says that the faces of children are dull and without any energy. They are not full of energy like other kids of their age. These children are compared to unwanted weed. Here the writer wants to say that these children seem to be unwanted like the unwanted weeds which grow on their own in the fields. Their hair is not neatly done. It falls on their pale faces as if they have been torn apart. The children are untidy, they haven’t combed their hair. Then he describes a tall girl who seems to be burdened by poverty. Her head is bent maybe because of tiredness or shame. There is another boy who is so weak and thin that he has been compared to a sheet of paper. </a:t>
            </a:r>
            <a:endParaRPr lang="en-IN" dirty="0"/>
          </a:p>
        </p:txBody>
      </p:sp>
    </p:spTree>
    <p:extLst>
      <p:ext uri="{BB962C8B-B14F-4D97-AF65-F5344CB8AC3E}">
        <p14:creationId xmlns:p14="http://schemas.microsoft.com/office/powerpoint/2010/main" val="1040815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ADD4AC-A6E7-4B39-8EFD-6B2DBF4B96B3}"/>
              </a:ext>
            </a:extLst>
          </p:cNvPr>
          <p:cNvSpPr>
            <a:spLocks noGrp="1"/>
          </p:cNvSpPr>
          <p:nvPr>
            <p:ph type="body" idx="1"/>
          </p:nvPr>
        </p:nvSpPr>
        <p:spPr>
          <a:xfrm>
            <a:off x="617347" y="990601"/>
            <a:ext cx="8931655" cy="6032421"/>
          </a:xfrm>
        </p:spPr>
        <p:txBody>
          <a:bodyPr/>
          <a:lstStyle/>
          <a:p>
            <a:pPr algn="just"/>
            <a:r>
              <a:rPr lang="en-US" b="0" i="1" dirty="0">
                <a:solidFill>
                  <a:srgbClr val="000000"/>
                </a:solidFill>
                <a:effectLst/>
                <a:latin typeface="roboto"/>
              </a:rPr>
              <a:t>The boy’s eyes reflect greed and he wants to achieve everything. Then he describes another student who is physically disabled. The poet says that this boy is unlucky because he inherited a disease from his father due to which he has a deformed body. Instead of getting any facility from his father, he has received a disease in heritage. This disabled boy is sitting on his bench and is reciting his lesson. At the back of the class, in dim, dark area, was a small boy who was not visible to the poet as he was sitting in darkness. The poet could see his eyes which were bright and full of a dream. He was not paying attention to the class. It seemed as if he was rather interested in playing with squirrels in the tree house.</a:t>
            </a:r>
            <a:endParaRPr lang="en-IN" dirty="0"/>
          </a:p>
        </p:txBody>
      </p:sp>
    </p:spTree>
    <p:extLst>
      <p:ext uri="{BB962C8B-B14F-4D97-AF65-F5344CB8AC3E}">
        <p14:creationId xmlns:p14="http://schemas.microsoft.com/office/powerpoint/2010/main" val="47097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813A7-A609-4AD1-991A-FFB4CE15C141}"/>
              </a:ext>
            </a:extLst>
          </p:cNvPr>
          <p:cNvSpPr>
            <a:spLocks noGrp="1"/>
          </p:cNvSpPr>
          <p:nvPr>
            <p:ph type="body" idx="1"/>
          </p:nvPr>
        </p:nvSpPr>
        <p:spPr>
          <a:xfrm>
            <a:off x="279400" y="381000"/>
            <a:ext cx="9601199" cy="6463308"/>
          </a:xfrm>
        </p:spPr>
        <p:txBody>
          <a:bodyPr/>
          <a:lstStyle/>
          <a:p>
            <a:pPr algn="just"/>
            <a:r>
              <a:rPr lang="en-US" b="0" i="1" dirty="0">
                <a:solidFill>
                  <a:srgbClr val="000000"/>
                </a:solidFill>
                <a:effectLst/>
                <a:latin typeface="roboto"/>
              </a:rPr>
              <a:t>The poet says that the government should take notice of the problems being faced by these kids. He urges them to change the life of these kids and make the world map a reality for them. There is a need to break the restrictions which are put on them due to poverty and lack of resources. He wants the governor and public to help these kids in achieving their dreams. As this will take them away from fog to azure sky, the poet here wants to say that in this way the kids can be taken away from the darkness of their present to a bright future. He wants these kids to experience the sands and the beauty of nature as this will led to a desire of gaining knowledge. They will then go through the white and green leaves. Here white leaves depict books and green leaves depict nature. This will then result in their progress and they will be able to paint a bright future for themselves.</a:t>
            </a:r>
            <a:endParaRPr lang="en-IN" dirty="0"/>
          </a:p>
        </p:txBody>
      </p:sp>
    </p:spTree>
    <p:extLst>
      <p:ext uri="{BB962C8B-B14F-4D97-AF65-F5344CB8AC3E}">
        <p14:creationId xmlns:p14="http://schemas.microsoft.com/office/powerpoint/2010/main" val="193178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6925" y="358775"/>
            <a:ext cx="8386699" cy="588962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186177" y="6336893"/>
            <a:ext cx="6139180" cy="887094"/>
          </a:xfrm>
          <a:prstGeom prst="rect">
            <a:avLst/>
          </a:prstGeom>
        </p:spPr>
        <p:txBody>
          <a:bodyPr vert="horz" wrap="square" lIns="0" tIns="12700" rIns="0" bIns="0" rtlCol="0">
            <a:spAutoFit/>
          </a:bodyPr>
          <a:lstStyle/>
          <a:p>
            <a:pPr marR="7620" algn="r">
              <a:lnSpc>
                <a:spcPts val="3390"/>
              </a:lnSpc>
              <a:spcBef>
                <a:spcPts val="100"/>
              </a:spcBef>
            </a:pPr>
            <a:r>
              <a:rPr sz="2900" dirty="0">
                <a:solidFill>
                  <a:srgbClr val="FFFFFF"/>
                </a:solidFill>
                <a:latin typeface="Georgia"/>
                <a:cs typeface="Georgia"/>
              </a:rPr>
              <a:t>An </a:t>
            </a:r>
            <a:r>
              <a:rPr sz="2900" spc="-5" dirty="0">
                <a:solidFill>
                  <a:srgbClr val="FFFFFF"/>
                </a:solidFill>
                <a:latin typeface="Georgia"/>
                <a:cs typeface="Georgia"/>
              </a:rPr>
              <a:t>Elementary School Classroom </a:t>
            </a:r>
            <a:r>
              <a:rPr sz="2900" dirty="0">
                <a:solidFill>
                  <a:srgbClr val="FFFFFF"/>
                </a:solidFill>
                <a:latin typeface="Georgia"/>
                <a:cs typeface="Georgia"/>
              </a:rPr>
              <a:t>in</a:t>
            </a:r>
            <a:r>
              <a:rPr sz="2900" spc="-114" dirty="0">
                <a:solidFill>
                  <a:srgbClr val="FFFFFF"/>
                </a:solidFill>
                <a:latin typeface="Georgia"/>
                <a:cs typeface="Georgia"/>
              </a:rPr>
              <a:t> </a:t>
            </a:r>
            <a:r>
              <a:rPr sz="2900" dirty="0">
                <a:solidFill>
                  <a:srgbClr val="FFFFFF"/>
                </a:solidFill>
                <a:latin typeface="Georgia"/>
                <a:cs typeface="Georgia"/>
              </a:rPr>
              <a:t>a</a:t>
            </a:r>
            <a:endParaRPr sz="2900">
              <a:latin typeface="Georgia"/>
              <a:cs typeface="Georgia"/>
            </a:endParaRPr>
          </a:p>
          <a:p>
            <a:pPr marR="5080" algn="r">
              <a:lnSpc>
                <a:spcPts val="3390"/>
              </a:lnSpc>
            </a:pPr>
            <a:r>
              <a:rPr sz="2900" spc="-5" dirty="0">
                <a:solidFill>
                  <a:srgbClr val="FFFFFF"/>
                </a:solidFill>
                <a:latin typeface="Georgia"/>
                <a:cs typeface="Georgia"/>
              </a:rPr>
              <a:t>slum</a:t>
            </a:r>
            <a:endParaRPr sz="2900">
              <a:latin typeface="Georgia"/>
              <a:cs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27100" y="439801"/>
            <a:ext cx="8135874" cy="661504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82439" y="1175131"/>
            <a:ext cx="4689475" cy="3756025"/>
          </a:xfrm>
          <a:prstGeom prst="rect">
            <a:avLst/>
          </a:prstGeom>
        </p:spPr>
        <p:txBody>
          <a:bodyPr vert="horz" wrap="square" lIns="0" tIns="38100" rIns="0" bIns="0" rtlCol="0">
            <a:spAutoFit/>
          </a:bodyPr>
          <a:lstStyle/>
          <a:p>
            <a:pPr marL="12700" marR="5080">
              <a:lnSpc>
                <a:spcPct val="94900"/>
              </a:lnSpc>
              <a:spcBef>
                <a:spcPts val="300"/>
              </a:spcBef>
            </a:pPr>
            <a:r>
              <a:rPr sz="3200" b="1" spc="-5" dirty="0">
                <a:solidFill>
                  <a:srgbClr val="FFFFFF"/>
                </a:solidFill>
                <a:latin typeface="Georgia"/>
                <a:cs typeface="Georgia"/>
              </a:rPr>
              <a:t>Far far from </a:t>
            </a:r>
            <a:r>
              <a:rPr sz="3200" b="1" dirty="0">
                <a:solidFill>
                  <a:srgbClr val="FFFFFF"/>
                </a:solidFill>
                <a:latin typeface="Georgia"/>
                <a:cs typeface="Georgia"/>
              </a:rPr>
              <a:t>gusty  waves </a:t>
            </a:r>
            <a:r>
              <a:rPr sz="3200" b="1" spc="-5" dirty="0">
                <a:solidFill>
                  <a:srgbClr val="FFFFFF"/>
                </a:solidFill>
                <a:latin typeface="Georgia"/>
                <a:cs typeface="Georgia"/>
              </a:rPr>
              <a:t>these</a:t>
            </a:r>
            <a:r>
              <a:rPr sz="3200" b="1" spc="-114" dirty="0">
                <a:solidFill>
                  <a:srgbClr val="FFFFFF"/>
                </a:solidFill>
                <a:latin typeface="Georgia"/>
                <a:cs typeface="Georgia"/>
              </a:rPr>
              <a:t> </a:t>
            </a:r>
            <a:r>
              <a:rPr sz="3200" b="1" spc="-5" dirty="0">
                <a:solidFill>
                  <a:srgbClr val="FFFFFF"/>
                </a:solidFill>
                <a:latin typeface="Georgia"/>
                <a:cs typeface="Georgia"/>
              </a:rPr>
              <a:t>children's  faces.</a:t>
            </a:r>
            <a:endParaRPr sz="3200">
              <a:latin typeface="Georgia"/>
              <a:cs typeface="Georgia"/>
            </a:endParaRPr>
          </a:p>
          <a:p>
            <a:pPr marL="12700" marR="363855" algn="just">
              <a:lnSpc>
                <a:spcPct val="94900"/>
              </a:lnSpc>
              <a:spcBef>
                <a:spcPts val="15"/>
              </a:spcBef>
            </a:pPr>
            <a:r>
              <a:rPr sz="3200" b="1" dirty="0">
                <a:solidFill>
                  <a:srgbClr val="FFFFFF"/>
                </a:solidFill>
                <a:latin typeface="Georgia"/>
                <a:cs typeface="Georgia"/>
              </a:rPr>
              <a:t>Like </a:t>
            </a:r>
            <a:r>
              <a:rPr sz="3200" b="1" spc="-5" dirty="0">
                <a:solidFill>
                  <a:srgbClr val="FFFFFF"/>
                </a:solidFill>
                <a:latin typeface="Georgia"/>
                <a:cs typeface="Georgia"/>
              </a:rPr>
              <a:t>rootless weeds,  </a:t>
            </a:r>
            <a:r>
              <a:rPr sz="3200" b="1" dirty="0">
                <a:solidFill>
                  <a:srgbClr val="FFFFFF"/>
                </a:solidFill>
                <a:latin typeface="Georgia"/>
                <a:cs typeface="Georgia"/>
              </a:rPr>
              <a:t>the </a:t>
            </a:r>
            <a:r>
              <a:rPr sz="3200" b="1" spc="-5" dirty="0">
                <a:solidFill>
                  <a:srgbClr val="FFFFFF"/>
                </a:solidFill>
                <a:latin typeface="Georgia"/>
                <a:cs typeface="Georgia"/>
              </a:rPr>
              <a:t>hair torn</a:t>
            </a:r>
            <a:r>
              <a:rPr sz="3200" b="1" spc="-65" dirty="0">
                <a:solidFill>
                  <a:srgbClr val="FFFFFF"/>
                </a:solidFill>
                <a:latin typeface="Georgia"/>
                <a:cs typeface="Georgia"/>
              </a:rPr>
              <a:t> </a:t>
            </a:r>
            <a:r>
              <a:rPr sz="3200" b="1" dirty="0">
                <a:solidFill>
                  <a:srgbClr val="FFFFFF"/>
                </a:solidFill>
                <a:latin typeface="Georgia"/>
                <a:cs typeface="Georgia"/>
              </a:rPr>
              <a:t>around  </a:t>
            </a:r>
            <a:r>
              <a:rPr sz="3200" b="1" spc="-5" dirty="0">
                <a:solidFill>
                  <a:srgbClr val="FFFFFF"/>
                </a:solidFill>
                <a:latin typeface="Georgia"/>
                <a:cs typeface="Georgia"/>
              </a:rPr>
              <a:t>their </a:t>
            </a:r>
            <a:r>
              <a:rPr sz="3200" b="1" dirty="0">
                <a:solidFill>
                  <a:srgbClr val="FFFFFF"/>
                </a:solidFill>
                <a:latin typeface="Georgia"/>
                <a:cs typeface="Georgia"/>
              </a:rPr>
              <a:t>pallor.</a:t>
            </a:r>
            <a:endParaRPr sz="3200">
              <a:latin typeface="Georgia"/>
              <a:cs typeface="Georgia"/>
            </a:endParaRPr>
          </a:p>
          <a:p>
            <a:pPr marL="12700" marR="357505" algn="just">
              <a:lnSpc>
                <a:spcPts val="3640"/>
              </a:lnSpc>
              <a:spcBef>
                <a:spcPts val="105"/>
              </a:spcBef>
            </a:pPr>
            <a:r>
              <a:rPr sz="3200" b="1" spc="-5" dirty="0">
                <a:solidFill>
                  <a:srgbClr val="FFFFFF"/>
                </a:solidFill>
                <a:latin typeface="Georgia"/>
                <a:cs typeface="Georgia"/>
              </a:rPr>
              <a:t>The tall </a:t>
            </a:r>
            <a:r>
              <a:rPr sz="3200" b="1" dirty="0">
                <a:solidFill>
                  <a:srgbClr val="FFFFFF"/>
                </a:solidFill>
                <a:latin typeface="Georgia"/>
                <a:cs typeface="Georgia"/>
              </a:rPr>
              <a:t>girl </a:t>
            </a:r>
            <a:r>
              <a:rPr sz="3200" b="1" spc="-5" dirty="0">
                <a:solidFill>
                  <a:srgbClr val="FFFFFF"/>
                </a:solidFill>
                <a:latin typeface="Georgia"/>
                <a:cs typeface="Georgia"/>
              </a:rPr>
              <a:t>with </a:t>
            </a:r>
            <a:r>
              <a:rPr sz="3200" b="1" dirty="0">
                <a:solidFill>
                  <a:srgbClr val="FFFFFF"/>
                </a:solidFill>
                <a:latin typeface="Georgia"/>
                <a:cs typeface="Georgia"/>
              </a:rPr>
              <a:t>her  </a:t>
            </a:r>
            <a:r>
              <a:rPr sz="3200" b="1" spc="-5" dirty="0">
                <a:solidFill>
                  <a:srgbClr val="FFFFFF"/>
                </a:solidFill>
                <a:latin typeface="Georgia"/>
                <a:cs typeface="Georgia"/>
              </a:rPr>
              <a:t>weighed-down</a:t>
            </a:r>
            <a:r>
              <a:rPr sz="3200" b="1" spc="-65" dirty="0">
                <a:solidFill>
                  <a:srgbClr val="FFFFFF"/>
                </a:solidFill>
                <a:latin typeface="Georgia"/>
                <a:cs typeface="Georgia"/>
              </a:rPr>
              <a:t> </a:t>
            </a:r>
            <a:r>
              <a:rPr sz="3200" b="1" dirty="0">
                <a:solidFill>
                  <a:srgbClr val="FFFFFF"/>
                </a:solidFill>
                <a:latin typeface="Georgia"/>
                <a:cs typeface="Georgia"/>
              </a:rPr>
              <a:t>head.</a:t>
            </a:r>
            <a:endParaRPr sz="3200">
              <a:latin typeface="Georgia"/>
              <a:cs typeface="Georgia"/>
            </a:endParaRPr>
          </a:p>
        </p:txBody>
      </p:sp>
      <p:sp>
        <p:nvSpPr>
          <p:cNvPr id="3" name="object 3"/>
          <p:cNvSpPr/>
          <p:nvPr/>
        </p:nvSpPr>
        <p:spPr>
          <a:xfrm>
            <a:off x="1203325" y="1027175"/>
            <a:ext cx="2970276" cy="58212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56" y="0"/>
            <a:ext cx="10161905" cy="7620000"/>
            <a:chOff x="-556" y="0"/>
            <a:chExt cx="10161905" cy="7620000"/>
          </a:xfrm>
        </p:grpSpPr>
        <p:sp>
          <p:nvSpPr>
            <p:cNvPr id="3" name="object 3"/>
            <p:cNvSpPr/>
            <p:nvPr/>
          </p:nvSpPr>
          <p:spPr>
            <a:xfrm>
              <a:off x="0" y="0"/>
              <a:ext cx="10160000" cy="7619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6" y="0"/>
              <a:ext cx="10161318" cy="1142216"/>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433527" y="1258951"/>
            <a:ext cx="4580890" cy="1727200"/>
          </a:xfrm>
          <a:prstGeom prst="rect">
            <a:avLst/>
          </a:prstGeom>
        </p:spPr>
        <p:txBody>
          <a:bodyPr vert="horz" wrap="square" lIns="0" tIns="34925" rIns="0" bIns="0" rtlCol="0">
            <a:spAutoFit/>
          </a:bodyPr>
          <a:lstStyle/>
          <a:p>
            <a:pPr marL="12700" marR="5080">
              <a:lnSpc>
                <a:spcPct val="95000"/>
              </a:lnSpc>
              <a:spcBef>
                <a:spcPts val="275"/>
              </a:spcBef>
            </a:pPr>
            <a:r>
              <a:rPr spc="-5" dirty="0"/>
              <a:t>At </a:t>
            </a:r>
            <a:r>
              <a:rPr dirty="0"/>
              <a:t>back of </a:t>
            </a:r>
            <a:r>
              <a:rPr spc="-10" dirty="0"/>
              <a:t>the </a:t>
            </a:r>
            <a:r>
              <a:rPr spc="-5" dirty="0"/>
              <a:t>dim class  </a:t>
            </a:r>
            <a:r>
              <a:rPr dirty="0"/>
              <a:t>One </a:t>
            </a:r>
            <a:r>
              <a:rPr spc="-5" dirty="0"/>
              <a:t>unnoted, </a:t>
            </a:r>
            <a:r>
              <a:rPr dirty="0"/>
              <a:t>sweet</a:t>
            </a:r>
            <a:r>
              <a:rPr spc="-70" dirty="0"/>
              <a:t> </a:t>
            </a:r>
            <a:r>
              <a:rPr dirty="0"/>
              <a:t>and  </a:t>
            </a:r>
            <a:r>
              <a:rPr spc="-5" dirty="0"/>
              <a:t>young. His eyes live </a:t>
            </a:r>
            <a:r>
              <a:rPr dirty="0"/>
              <a:t>in a  </a:t>
            </a:r>
            <a:r>
              <a:rPr spc="-5" dirty="0"/>
              <a:t>dream,</a:t>
            </a:r>
          </a:p>
        </p:txBody>
      </p:sp>
      <p:sp>
        <p:nvSpPr>
          <p:cNvPr id="6" name="object 6"/>
          <p:cNvSpPr txBox="1"/>
          <p:nvPr/>
        </p:nvSpPr>
        <p:spPr>
          <a:xfrm>
            <a:off x="433527" y="3358133"/>
            <a:ext cx="5051425" cy="889000"/>
          </a:xfrm>
          <a:prstGeom prst="rect">
            <a:avLst/>
          </a:prstGeom>
        </p:spPr>
        <p:txBody>
          <a:bodyPr vert="horz" wrap="square" lIns="0" tIns="45085" rIns="0" bIns="0" rtlCol="0">
            <a:spAutoFit/>
          </a:bodyPr>
          <a:lstStyle/>
          <a:p>
            <a:pPr marL="12700" marR="5080">
              <a:lnSpc>
                <a:spcPts val="3310"/>
              </a:lnSpc>
              <a:spcBef>
                <a:spcPts val="355"/>
              </a:spcBef>
            </a:pPr>
            <a:r>
              <a:rPr sz="2900" b="1" dirty="0">
                <a:solidFill>
                  <a:srgbClr val="FFFFFF"/>
                </a:solidFill>
                <a:latin typeface="Georgia"/>
                <a:cs typeface="Georgia"/>
              </a:rPr>
              <a:t>Of squirrel's game, in </a:t>
            </a:r>
            <a:r>
              <a:rPr sz="2900" b="1" spc="-5" dirty="0">
                <a:solidFill>
                  <a:srgbClr val="FFFFFF"/>
                </a:solidFill>
                <a:latin typeface="Georgia"/>
                <a:cs typeface="Georgia"/>
              </a:rPr>
              <a:t>the  tree room, other than</a:t>
            </a:r>
            <a:r>
              <a:rPr sz="2900" b="1" spc="-50" dirty="0">
                <a:solidFill>
                  <a:srgbClr val="FFFFFF"/>
                </a:solidFill>
                <a:latin typeface="Georgia"/>
                <a:cs typeface="Georgia"/>
              </a:rPr>
              <a:t> </a:t>
            </a:r>
            <a:r>
              <a:rPr sz="2900" b="1" spc="-5" dirty="0">
                <a:solidFill>
                  <a:srgbClr val="FFFFFF"/>
                </a:solidFill>
                <a:latin typeface="Georgia"/>
                <a:cs typeface="Georgia"/>
              </a:rPr>
              <a:t>this.</a:t>
            </a:r>
            <a:endParaRPr sz="2900">
              <a:latin typeface="Georgia"/>
              <a:cs typeface="Georgia"/>
            </a:endParaRPr>
          </a:p>
        </p:txBody>
      </p:sp>
      <p:sp>
        <p:nvSpPr>
          <p:cNvPr id="7" name="object 7"/>
          <p:cNvSpPr/>
          <p:nvPr/>
        </p:nvSpPr>
        <p:spPr>
          <a:xfrm>
            <a:off x="6202426" y="3344862"/>
            <a:ext cx="3619500" cy="41148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56" y="0"/>
            <a:ext cx="10161905" cy="7620000"/>
            <a:chOff x="-556" y="0"/>
            <a:chExt cx="10161905" cy="7620000"/>
          </a:xfrm>
        </p:grpSpPr>
        <p:sp>
          <p:nvSpPr>
            <p:cNvPr id="3" name="object 3"/>
            <p:cNvSpPr/>
            <p:nvPr/>
          </p:nvSpPr>
          <p:spPr>
            <a:xfrm>
              <a:off x="0" y="0"/>
              <a:ext cx="10160000" cy="7620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86"/>
              <a:ext cx="10160507" cy="114173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89741" y="0"/>
              <a:ext cx="5270258" cy="66723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10100953" cy="113423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56" y="57658"/>
              <a:ext cx="10161318" cy="100355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566724" y="407923"/>
            <a:ext cx="4517390" cy="1219200"/>
          </a:xfrm>
          <a:prstGeom prst="rect">
            <a:avLst/>
          </a:prstGeom>
        </p:spPr>
        <p:txBody>
          <a:bodyPr vert="horz" wrap="square" lIns="0" tIns="33020" rIns="0" bIns="0" rtlCol="0">
            <a:spAutoFit/>
          </a:bodyPr>
          <a:lstStyle/>
          <a:p>
            <a:pPr marL="12700" marR="5080">
              <a:lnSpc>
                <a:spcPct val="95000"/>
              </a:lnSpc>
              <a:spcBef>
                <a:spcPts val="260"/>
              </a:spcBef>
            </a:pPr>
            <a:r>
              <a:rPr sz="2700" dirty="0"/>
              <a:t>On </a:t>
            </a:r>
            <a:r>
              <a:rPr sz="2700" spc="-5" dirty="0"/>
              <a:t>sour cream walls,  donations.</a:t>
            </a:r>
            <a:r>
              <a:rPr sz="2700" spc="-75" dirty="0"/>
              <a:t> </a:t>
            </a:r>
            <a:r>
              <a:rPr sz="2700" dirty="0"/>
              <a:t>Shakespeare's  head,</a:t>
            </a:r>
            <a:endParaRPr sz="2700"/>
          </a:p>
        </p:txBody>
      </p:sp>
      <p:sp>
        <p:nvSpPr>
          <p:cNvPr id="9" name="object 9"/>
          <p:cNvSpPr txBox="1"/>
          <p:nvPr/>
        </p:nvSpPr>
        <p:spPr>
          <a:xfrm>
            <a:off x="566724" y="1971802"/>
            <a:ext cx="4872990" cy="828675"/>
          </a:xfrm>
          <a:prstGeom prst="rect">
            <a:avLst/>
          </a:prstGeom>
        </p:spPr>
        <p:txBody>
          <a:bodyPr vert="horz" wrap="square" lIns="0" tIns="42545" rIns="0" bIns="0" rtlCol="0">
            <a:spAutoFit/>
          </a:bodyPr>
          <a:lstStyle/>
          <a:p>
            <a:pPr marL="12700" marR="5080">
              <a:lnSpc>
                <a:spcPts val="3080"/>
              </a:lnSpc>
              <a:spcBef>
                <a:spcPts val="335"/>
              </a:spcBef>
            </a:pPr>
            <a:r>
              <a:rPr sz="2700" b="1" spc="-5" dirty="0">
                <a:solidFill>
                  <a:srgbClr val="FFFFFF"/>
                </a:solidFill>
                <a:latin typeface="Georgia"/>
                <a:cs typeface="Georgia"/>
              </a:rPr>
              <a:t>Cloudless </a:t>
            </a:r>
            <a:r>
              <a:rPr sz="2700" b="1" dirty="0">
                <a:solidFill>
                  <a:srgbClr val="FFFFFF"/>
                </a:solidFill>
                <a:latin typeface="Georgia"/>
                <a:cs typeface="Georgia"/>
              </a:rPr>
              <a:t>at </a:t>
            </a:r>
            <a:r>
              <a:rPr sz="2700" b="1" spc="-5" dirty="0">
                <a:solidFill>
                  <a:srgbClr val="FFFFFF"/>
                </a:solidFill>
                <a:latin typeface="Georgia"/>
                <a:cs typeface="Georgia"/>
              </a:rPr>
              <a:t>dawn, civilized  dome riding all</a:t>
            </a:r>
            <a:r>
              <a:rPr sz="2700" b="1" spc="-35" dirty="0">
                <a:solidFill>
                  <a:srgbClr val="FFFFFF"/>
                </a:solidFill>
                <a:latin typeface="Georgia"/>
                <a:cs typeface="Georgia"/>
              </a:rPr>
              <a:t> </a:t>
            </a:r>
            <a:r>
              <a:rPr sz="2700" b="1" dirty="0">
                <a:solidFill>
                  <a:srgbClr val="FFFFFF"/>
                </a:solidFill>
                <a:latin typeface="Georgia"/>
                <a:cs typeface="Georgia"/>
              </a:rPr>
              <a:t>cities.</a:t>
            </a:r>
            <a:endParaRPr sz="2700">
              <a:latin typeface="Georgia"/>
              <a:cs typeface="Georgia"/>
            </a:endParaRPr>
          </a:p>
        </p:txBody>
      </p:sp>
      <p:sp>
        <p:nvSpPr>
          <p:cNvPr id="10" name="object 10"/>
          <p:cNvSpPr/>
          <p:nvPr/>
        </p:nvSpPr>
        <p:spPr>
          <a:xfrm>
            <a:off x="747712" y="3181286"/>
            <a:ext cx="4036949" cy="354495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707251" y="831722"/>
            <a:ext cx="1779524" cy="2122551"/>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056376" y="3017837"/>
            <a:ext cx="3048000" cy="4064000"/>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910" y="493521"/>
            <a:ext cx="5139690" cy="3175000"/>
          </a:xfrm>
          <a:prstGeom prst="rect">
            <a:avLst/>
          </a:prstGeom>
        </p:spPr>
        <p:txBody>
          <a:bodyPr vert="horz" wrap="square" lIns="0" tIns="42545" rIns="0" bIns="0" rtlCol="0">
            <a:spAutoFit/>
          </a:bodyPr>
          <a:lstStyle/>
          <a:p>
            <a:pPr marL="97790" marR="546735" indent="-85725">
              <a:lnSpc>
                <a:spcPts val="3080"/>
              </a:lnSpc>
              <a:spcBef>
                <a:spcPts val="335"/>
              </a:spcBef>
            </a:pPr>
            <a:r>
              <a:rPr sz="2700" b="1" spc="-5" dirty="0">
                <a:solidFill>
                  <a:srgbClr val="FFFFFF"/>
                </a:solidFill>
                <a:latin typeface="Georgia"/>
                <a:cs typeface="Georgia"/>
              </a:rPr>
              <a:t>Belled, flowery, </a:t>
            </a:r>
            <a:r>
              <a:rPr sz="2700" b="1" spc="-10" dirty="0">
                <a:solidFill>
                  <a:srgbClr val="FFFFFF"/>
                </a:solidFill>
                <a:latin typeface="Georgia"/>
                <a:cs typeface="Georgia"/>
              </a:rPr>
              <a:t>Tyrolese  </a:t>
            </a:r>
            <a:r>
              <a:rPr sz="2700" b="1" dirty="0">
                <a:solidFill>
                  <a:srgbClr val="FFFFFF"/>
                </a:solidFill>
                <a:latin typeface="Georgia"/>
                <a:cs typeface="Georgia"/>
              </a:rPr>
              <a:t>valley. </a:t>
            </a:r>
            <a:r>
              <a:rPr sz="2700" b="1" spc="-5" dirty="0">
                <a:solidFill>
                  <a:srgbClr val="FFFFFF"/>
                </a:solidFill>
                <a:latin typeface="Georgia"/>
                <a:cs typeface="Georgia"/>
              </a:rPr>
              <a:t>Open-handed</a:t>
            </a:r>
            <a:r>
              <a:rPr sz="2700" b="1" spc="-40" dirty="0">
                <a:solidFill>
                  <a:srgbClr val="FFFFFF"/>
                </a:solidFill>
                <a:latin typeface="Georgia"/>
                <a:cs typeface="Georgia"/>
              </a:rPr>
              <a:t> </a:t>
            </a:r>
            <a:r>
              <a:rPr sz="2700" b="1" dirty="0">
                <a:solidFill>
                  <a:srgbClr val="FFFFFF"/>
                </a:solidFill>
                <a:latin typeface="Georgia"/>
                <a:cs typeface="Georgia"/>
              </a:rPr>
              <a:t>map</a:t>
            </a:r>
            <a:endParaRPr sz="2700">
              <a:latin typeface="Georgia"/>
              <a:cs typeface="Georgia"/>
            </a:endParaRPr>
          </a:p>
          <a:p>
            <a:pPr>
              <a:lnSpc>
                <a:spcPct val="100000"/>
              </a:lnSpc>
              <a:spcBef>
                <a:spcPts val="55"/>
              </a:spcBef>
            </a:pPr>
            <a:endParaRPr sz="2600">
              <a:latin typeface="Georgia"/>
              <a:cs typeface="Georgia"/>
            </a:endParaRPr>
          </a:p>
          <a:p>
            <a:pPr marL="12700" marR="795020">
              <a:lnSpc>
                <a:spcPct val="95000"/>
              </a:lnSpc>
            </a:pPr>
            <a:r>
              <a:rPr sz="2700" b="1" spc="-5" dirty="0">
                <a:solidFill>
                  <a:srgbClr val="FFFFFF"/>
                </a:solidFill>
                <a:latin typeface="Georgia"/>
                <a:cs typeface="Georgia"/>
              </a:rPr>
              <a:t>Awarding the world </a:t>
            </a:r>
            <a:r>
              <a:rPr sz="2700" b="1" dirty="0">
                <a:solidFill>
                  <a:srgbClr val="FFFFFF"/>
                </a:solidFill>
                <a:latin typeface="Georgia"/>
                <a:cs typeface="Georgia"/>
              </a:rPr>
              <a:t>its  </a:t>
            </a:r>
            <a:r>
              <a:rPr sz="2700" b="1" spc="-5" dirty="0">
                <a:solidFill>
                  <a:srgbClr val="FFFFFF"/>
                </a:solidFill>
                <a:latin typeface="Georgia"/>
                <a:cs typeface="Georgia"/>
              </a:rPr>
              <a:t>world. And yet, for</a:t>
            </a:r>
            <a:r>
              <a:rPr sz="2700" b="1" spc="-90" dirty="0">
                <a:solidFill>
                  <a:srgbClr val="FFFFFF"/>
                </a:solidFill>
                <a:latin typeface="Georgia"/>
                <a:cs typeface="Georgia"/>
              </a:rPr>
              <a:t> </a:t>
            </a:r>
            <a:r>
              <a:rPr sz="2700" b="1" spc="-5" dirty="0">
                <a:solidFill>
                  <a:srgbClr val="FFFFFF"/>
                </a:solidFill>
                <a:latin typeface="Georgia"/>
                <a:cs typeface="Georgia"/>
              </a:rPr>
              <a:t>these  children,</a:t>
            </a:r>
            <a:endParaRPr sz="2700">
              <a:latin typeface="Georgia"/>
              <a:cs typeface="Georgia"/>
            </a:endParaRPr>
          </a:p>
          <a:p>
            <a:pPr marL="12700" marR="5080">
              <a:lnSpc>
                <a:spcPts val="3080"/>
              </a:lnSpc>
              <a:spcBef>
                <a:spcPts val="65"/>
              </a:spcBef>
            </a:pPr>
            <a:r>
              <a:rPr sz="2700" b="1" spc="-5" dirty="0">
                <a:solidFill>
                  <a:srgbClr val="FFFFFF"/>
                </a:solidFill>
                <a:latin typeface="Georgia"/>
                <a:cs typeface="Georgia"/>
              </a:rPr>
              <a:t>these windows, </a:t>
            </a:r>
            <a:r>
              <a:rPr sz="2700" b="1" dirty="0">
                <a:solidFill>
                  <a:srgbClr val="FFFFFF"/>
                </a:solidFill>
                <a:latin typeface="Georgia"/>
                <a:cs typeface="Georgia"/>
              </a:rPr>
              <a:t>not </a:t>
            </a:r>
            <a:r>
              <a:rPr sz="2700" b="1" spc="-5" dirty="0">
                <a:solidFill>
                  <a:srgbClr val="FFFFFF"/>
                </a:solidFill>
                <a:latin typeface="Georgia"/>
                <a:cs typeface="Georgia"/>
              </a:rPr>
              <a:t>this</a:t>
            </a:r>
            <a:r>
              <a:rPr sz="2700" b="1" spc="-85" dirty="0">
                <a:solidFill>
                  <a:srgbClr val="FFFFFF"/>
                </a:solidFill>
                <a:latin typeface="Georgia"/>
                <a:cs typeface="Georgia"/>
              </a:rPr>
              <a:t> </a:t>
            </a:r>
            <a:r>
              <a:rPr sz="2700" b="1" dirty="0">
                <a:solidFill>
                  <a:srgbClr val="FFFFFF"/>
                </a:solidFill>
                <a:latin typeface="Georgia"/>
                <a:cs typeface="Georgia"/>
              </a:rPr>
              <a:t>map,  </a:t>
            </a:r>
            <a:r>
              <a:rPr sz="2700" b="1" spc="-5" dirty="0">
                <a:solidFill>
                  <a:srgbClr val="FFFFFF"/>
                </a:solidFill>
                <a:latin typeface="Georgia"/>
                <a:cs typeface="Georgia"/>
              </a:rPr>
              <a:t>their</a:t>
            </a:r>
            <a:r>
              <a:rPr sz="2700" b="1" spc="-10" dirty="0">
                <a:solidFill>
                  <a:srgbClr val="FFFFFF"/>
                </a:solidFill>
                <a:latin typeface="Georgia"/>
                <a:cs typeface="Georgia"/>
              </a:rPr>
              <a:t> world,</a:t>
            </a:r>
            <a:endParaRPr sz="2700">
              <a:latin typeface="Georgia"/>
              <a:cs typeface="Georgia"/>
            </a:endParaRPr>
          </a:p>
        </p:txBody>
      </p:sp>
      <p:grpSp>
        <p:nvGrpSpPr>
          <p:cNvPr id="3" name="object 3"/>
          <p:cNvGrpSpPr/>
          <p:nvPr/>
        </p:nvGrpSpPr>
        <p:grpSpPr>
          <a:xfrm>
            <a:off x="650875" y="238125"/>
            <a:ext cx="9359900" cy="7334250"/>
            <a:chOff x="650875" y="238125"/>
            <a:chExt cx="9359900" cy="7334250"/>
          </a:xfrm>
        </p:grpSpPr>
        <p:sp>
          <p:nvSpPr>
            <p:cNvPr id="4" name="object 4"/>
            <p:cNvSpPr/>
            <p:nvPr/>
          </p:nvSpPr>
          <p:spPr>
            <a:xfrm>
              <a:off x="650875" y="238125"/>
              <a:ext cx="3775075" cy="337667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327275" y="3571873"/>
              <a:ext cx="7683500" cy="400050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3234" y="688288"/>
            <a:ext cx="4746625" cy="2391410"/>
          </a:xfrm>
          <a:prstGeom prst="rect">
            <a:avLst/>
          </a:prstGeom>
        </p:spPr>
        <p:txBody>
          <a:bodyPr vert="horz" wrap="square" lIns="0" tIns="46990" rIns="0" bIns="0" rtlCol="0">
            <a:spAutoFit/>
          </a:bodyPr>
          <a:lstStyle/>
          <a:p>
            <a:pPr marL="12700" marR="592455">
              <a:lnSpc>
                <a:spcPts val="3040"/>
              </a:lnSpc>
              <a:spcBef>
                <a:spcPts val="370"/>
              </a:spcBef>
            </a:pPr>
            <a:r>
              <a:rPr sz="2700" b="1" spc="-5" dirty="0">
                <a:solidFill>
                  <a:srgbClr val="FFFFFF"/>
                </a:solidFill>
                <a:latin typeface="Georgia"/>
                <a:cs typeface="Georgia"/>
              </a:rPr>
              <a:t>Where all their future's  </a:t>
            </a:r>
            <a:r>
              <a:rPr sz="2700" b="1" dirty="0">
                <a:solidFill>
                  <a:srgbClr val="FFFFFF"/>
                </a:solidFill>
                <a:latin typeface="Georgia"/>
                <a:cs typeface="Georgia"/>
              </a:rPr>
              <a:t>painted </a:t>
            </a:r>
            <a:r>
              <a:rPr sz="2700" b="1" spc="-5" dirty="0">
                <a:solidFill>
                  <a:srgbClr val="FFFFFF"/>
                </a:solidFill>
                <a:latin typeface="Georgia"/>
                <a:cs typeface="Georgia"/>
              </a:rPr>
              <a:t>with </a:t>
            </a:r>
            <a:r>
              <a:rPr sz="2700" b="1" dirty="0">
                <a:solidFill>
                  <a:srgbClr val="FFFFFF"/>
                </a:solidFill>
                <a:latin typeface="Georgia"/>
                <a:cs typeface="Georgia"/>
              </a:rPr>
              <a:t>a</a:t>
            </a:r>
            <a:r>
              <a:rPr sz="2700" b="1" spc="-20" dirty="0">
                <a:solidFill>
                  <a:srgbClr val="FFFFFF"/>
                </a:solidFill>
                <a:latin typeface="Georgia"/>
                <a:cs typeface="Georgia"/>
              </a:rPr>
              <a:t> </a:t>
            </a:r>
            <a:r>
              <a:rPr sz="2700" b="1" spc="-5" dirty="0">
                <a:solidFill>
                  <a:srgbClr val="FFFFFF"/>
                </a:solidFill>
                <a:latin typeface="Georgia"/>
                <a:cs typeface="Georgia"/>
              </a:rPr>
              <a:t>fog,</a:t>
            </a:r>
            <a:endParaRPr sz="2700">
              <a:latin typeface="Georgia"/>
              <a:cs typeface="Georgia"/>
            </a:endParaRPr>
          </a:p>
          <a:p>
            <a:pPr marL="12700" marR="490855" indent="260350">
              <a:lnSpc>
                <a:spcPts val="3040"/>
              </a:lnSpc>
              <a:spcBef>
                <a:spcPts val="75"/>
              </a:spcBef>
              <a:tabLst>
                <a:tab pos="892175" algn="l"/>
              </a:tabLst>
            </a:pPr>
            <a:r>
              <a:rPr sz="2700" b="1" dirty="0">
                <a:solidFill>
                  <a:srgbClr val="FFFFFF"/>
                </a:solidFill>
                <a:latin typeface="Georgia"/>
                <a:cs typeface="Georgia"/>
              </a:rPr>
              <a:t>A narrow street</a:t>
            </a:r>
            <a:r>
              <a:rPr sz="2700" b="1" spc="-90" dirty="0">
                <a:solidFill>
                  <a:srgbClr val="FFFFFF"/>
                </a:solidFill>
                <a:latin typeface="Georgia"/>
                <a:cs typeface="Georgia"/>
              </a:rPr>
              <a:t> </a:t>
            </a:r>
            <a:r>
              <a:rPr sz="2700" b="1" dirty="0">
                <a:solidFill>
                  <a:srgbClr val="FFFFFF"/>
                </a:solidFill>
                <a:latin typeface="Georgia"/>
                <a:cs typeface="Georgia"/>
              </a:rPr>
              <a:t>sealed  in	</a:t>
            </a:r>
            <a:r>
              <a:rPr sz="2700" b="1" spc="-5" dirty="0">
                <a:solidFill>
                  <a:srgbClr val="FFFFFF"/>
                </a:solidFill>
                <a:latin typeface="Georgia"/>
                <a:cs typeface="Georgia"/>
              </a:rPr>
              <a:t>with </a:t>
            </a:r>
            <a:r>
              <a:rPr sz="2700" b="1" dirty="0">
                <a:solidFill>
                  <a:srgbClr val="FFFFFF"/>
                </a:solidFill>
                <a:latin typeface="Georgia"/>
                <a:cs typeface="Georgia"/>
              </a:rPr>
              <a:t>a </a:t>
            </a:r>
            <a:r>
              <a:rPr sz="2700" b="1" spc="-5" dirty="0">
                <a:solidFill>
                  <a:srgbClr val="FFFFFF"/>
                </a:solidFill>
                <a:latin typeface="Georgia"/>
                <a:cs typeface="Georgia"/>
              </a:rPr>
              <a:t>lead</a:t>
            </a:r>
            <a:r>
              <a:rPr sz="2700" b="1" spc="-25" dirty="0">
                <a:solidFill>
                  <a:srgbClr val="FFFFFF"/>
                </a:solidFill>
                <a:latin typeface="Georgia"/>
                <a:cs typeface="Georgia"/>
              </a:rPr>
              <a:t> </a:t>
            </a:r>
            <a:r>
              <a:rPr sz="2700" b="1" dirty="0">
                <a:solidFill>
                  <a:srgbClr val="FFFFFF"/>
                </a:solidFill>
                <a:latin typeface="Georgia"/>
                <a:cs typeface="Georgia"/>
              </a:rPr>
              <a:t>sky,</a:t>
            </a:r>
            <a:endParaRPr sz="2700">
              <a:latin typeface="Georgia"/>
              <a:cs typeface="Georgia"/>
            </a:endParaRPr>
          </a:p>
          <a:p>
            <a:pPr marL="12700" marR="5080" indent="347345">
              <a:lnSpc>
                <a:spcPts val="3070"/>
              </a:lnSpc>
              <a:spcBef>
                <a:spcPts val="55"/>
              </a:spcBef>
              <a:tabLst>
                <a:tab pos="1372235" algn="l"/>
              </a:tabLst>
            </a:pPr>
            <a:r>
              <a:rPr sz="2700" b="1" spc="-5" dirty="0">
                <a:solidFill>
                  <a:srgbClr val="FFFFFF"/>
                </a:solidFill>
                <a:latin typeface="Georgia"/>
                <a:cs typeface="Georgia"/>
              </a:rPr>
              <a:t>Far far from rivers,  capes,	</a:t>
            </a:r>
            <a:r>
              <a:rPr sz="2700" b="1" dirty="0">
                <a:solidFill>
                  <a:srgbClr val="FFFFFF"/>
                </a:solidFill>
                <a:latin typeface="Georgia"/>
                <a:cs typeface="Georgia"/>
              </a:rPr>
              <a:t>and stars of</a:t>
            </a:r>
            <a:r>
              <a:rPr sz="2700" b="1" spc="-100" dirty="0">
                <a:solidFill>
                  <a:srgbClr val="FFFFFF"/>
                </a:solidFill>
                <a:latin typeface="Georgia"/>
                <a:cs typeface="Georgia"/>
              </a:rPr>
              <a:t> </a:t>
            </a:r>
            <a:r>
              <a:rPr sz="2700" b="1" spc="-5" dirty="0">
                <a:solidFill>
                  <a:srgbClr val="FFFFFF"/>
                </a:solidFill>
                <a:latin typeface="Georgia"/>
                <a:cs typeface="Georgia"/>
              </a:rPr>
              <a:t>words.</a:t>
            </a:r>
            <a:endParaRPr sz="2700">
              <a:latin typeface="Georgia"/>
              <a:cs typeface="Georgia"/>
            </a:endParaRPr>
          </a:p>
        </p:txBody>
      </p:sp>
      <p:sp>
        <p:nvSpPr>
          <p:cNvPr id="3" name="object 3"/>
          <p:cNvSpPr/>
          <p:nvPr/>
        </p:nvSpPr>
        <p:spPr>
          <a:xfrm>
            <a:off x="650875" y="452437"/>
            <a:ext cx="3635375" cy="6794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57975" y="3914775"/>
            <a:ext cx="3209925" cy="34163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1100</Words>
  <Application>Microsoft Office PowerPoint</Application>
  <PresentationFormat>Custom</PresentationFormat>
  <Paragraphs>88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Carlito</vt:lpstr>
      <vt:lpstr>Georgia</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At back of the dim class  One unnoted, sweet and  young. His eyes live in a  dream,</vt:lpstr>
      <vt:lpstr>On sour cream walls,  donations. Shakespeare's  head,</vt:lpstr>
      <vt:lpstr>PowerPoint Presentation</vt:lpstr>
      <vt:lpstr>PowerPoint Presentation</vt:lpstr>
      <vt:lpstr>PowerPoint Presentation</vt:lpstr>
      <vt:lpstr>PowerPoint Presentation</vt:lpstr>
      <vt:lpstr>For lives that slyly turn in  their cramped holes From fog to endless night?</vt:lpstr>
      <vt:lpstr>PowerPoint Presentation</vt:lpstr>
      <vt:lpstr>PowerPoint Presentation</vt:lpstr>
      <vt:lpstr>What do these images make you feel?</vt:lpstr>
      <vt:lpstr>Figure of Speech: Simile</vt:lpstr>
      <vt:lpstr>Figure of speech: Metaphor</vt:lpstr>
      <vt:lpstr>Vacabulary</vt:lpstr>
      <vt:lpstr>PowerPoint Presentation</vt:lpstr>
      <vt:lpstr>Explanation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SK biswal</cp:lastModifiedBy>
  <cp:revision>2</cp:revision>
  <dcterms:created xsi:type="dcterms:W3CDTF">2020-10-25T15:12:00Z</dcterms:created>
  <dcterms:modified xsi:type="dcterms:W3CDTF">2020-10-25T15:27:28Z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2015-03-24T00:00:00Z</vt:filetime>
  </property>
  <property fmtid="{D5CDD505-2E9C-101B-9397-08002B2CF9AE}" pid="3" name="Creator">
    <vt:lpwstr>   M i c r o s o f t     O f f i c e   P o w e r P o i n t    </vt:lpwstr>
  </property>
  <property fmtid="{D5CDD505-2E9C-101B-9397-08002B2CF9AE}" pid="4" name="LastSaved">
    <vt:filetime>2020-10-25T00:00:00Z</vt:filetime>
  </property>
</Properties>
</file>